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Montserrat Bold" charset="1" panose="00000800000000000000"/>
      <p:regular r:id="rId34"/>
    </p:embeddedFont>
    <p:embeddedFont>
      <p:font typeface="Poppins" charset="1" panose="00000500000000000000"/>
      <p:regular r:id="rId35"/>
    </p:embeddedFont>
    <p:embeddedFont>
      <p:font typeface="Noto Sans T Chinese" charset="1" panose="020B0500000000000000"/>
      <p:regular r:id="rId36"/>
    </p:embeddedFont>
    <p:embeddedFont>
      <p:font typeface="Montserrat" charset="1" panose="00000500000000000000"/>
      <p:regular r:id="rId37"/>
    </p:embeddedFont>
    <p:embeddedFont>
      <p:font typeface="Poppins Bold" charset="1" panose="00000800000000000000"/>
      <p:regular r:id="rId38"/>
    </p:embeddedFont>
    <p:embeddedFont>
      <p:font typeface="Noto Sans T Chinese Bold" charset="1" panose="020B08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2" Target="../media/image11.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9296337" y="870945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155774" y="1836958"/>
            <a:ext cx="11976452" cy="3186901"/>
          </a:xfrm>
          <a:prstGeom prst="rect">
            <a:avLst/>
          </a:prstGeom>
        </p:spPr>
        <p:txBody>
          <a:bodyPr anchor="t" rtlCol="false" tIns="0" lIns="0" bIns="0" rIns="0">
            <a:spAutoFit/>
          </a:bodyPr>
          <a:lstStyle/>
          <a:p>
            <a:pPr algn="ctr">
              <a:lnSpc>
                <a:spcPts val="12819"/>
              </a:lnSpc>
            </a:pPr>
            <a:r>
              <a:rPr lang="en-US" sz="9156" b="true">
                <a:solidFill>
                  <a:srgbClr val="051D40"/>
                </a:solidFill>
                <a:latin typeface="Montserrat Bold"/>
                <a:ea typeface="Montserrat Bold"/>
                <a:cs typeface="Montserrat Bold"/>
                <a:sym typeface="Montserrat Bold"/>
              </a:rPr>
              <a:t>物聯網數據分析與應用 </a:t>
            </a:r>
          </a:p>
          <a:p>
            <a:pPr algn="ctr">
              <a:lnSpc>
                <a:spcPts val="12819"/>
              </a:lnSpc>
              <a:spcBef>
                <a:spcPct val="0"/>
              </a:spcBef>
            </a:pPr>
            <a:r>
              <a:rPr lang="en-US" b="true" sz="9156">
                <a:solidFill>
                  <a:srgbClr val="051D40"/>
                </a:solidFill>
                <a:latin typeface="Montserrat Bold"/>
                <a:ea typeface="Montserrat Bold"/>
                <a:cs typeface="Montserrat Bold"/>
                <a:sym typeface="Montserrat Bold"/>
              </a:rPr>
              <a:t>期中報告</a:t>
            </a:r>
          </a:p>
        </p:txBody>
      </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7857" y="-643475"/>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5460969" y="5687323"/>
            <a:ext cx="7366063" cy="501556"/>
          </a:xfrm>
          <a:prstGeom prst="rect">
            <a:avLst/>
          </a:prstGeom>
        </p:spPr>
        <p:txBody>
          <a:bodyPr anchor="t" rtlCol="false" tIns="0" lIns="0" bIns="0" rIns="0">
            <a:spAutoFit/>
          </a:bodyPr>
          <a:lstStyle/>
          <a:p>
            <a:pPr algn="ctr">
              <a:lnSpc>
                <a:spcPts val="3855"/>
              </a:lnSpc>
              <a:spcBef>
                <a:spcPct val="0"/>
              </a:spcBef>
            </a:pPr>
            <a:r>
              <a:rPr lang="en-US" sz="2753" spc="-55">
                <a:solidFill>
                  <a:srgbClr val="051D40"/>
                </a:solidFill>
                <a:latin typeface="Poppins"/>
                <a:ea typeface="Poppins"/>
                <a:cs typeface="Poppins"/>
                <a:sym typeface="Poppins"/>
              </a:rPr>
              <a:t>組別：第四組</a:t>
            </a:r>
          </a:p>
        </p:txBody>
      </p:sp>
      <p:sp>
        <p:nvSpPr>
          <p:cNvPr name="TextBox 16" id="16"/>
          <p:cNvSpPr txBox="true"/>
          <p:nvPr/>
        </p:nvSpPr>
        <p:spPr>
          <a:xfrm rot="0">
            <a:off x="5460969" y="6430689"/>
            <a:ext cx="7366063" cy="1958881"/>
          </a:xfrm>
          <a:prstGeom prst="rect">
            <a:avLst/>
          </a:prstGeom>
        </p:spPr>
        <p:txBody>
          <a:bodyPr anchor="t" rtlCol="false" tIns="0" lIns="0" bIns="0" rIns="0">
            <a:spAutoFit/>
          </a:bodyPr>
          <a:lstStyle/>
          <a:p>
            <a:pPr algn="ctr">
              <a:lnSpc>
                <a:spcPts val="3855"/>
              </a:lnSpc>
            </a:pPr>
            <a:r>
              <a:rPr lang="en-US" sz="2753" spc="-55">
                <a:solidFill>
                  <a:srgbClr val="051D40"/>
                </a:solidFill>
                <a:latin typeface="Poppins"/>
                <a:ea typeface="Poppins"/>
                <a:cs typeface="Poppins"/>
                <a:sym typeface="Poppins"/>
              </a:rPr>
              <a:t>組長 ：陳鉦元  7114056186</a:t>
            </a:r>
          </a:p>
          <a:p>
            <a:pPr algn="ctr">
              <a:lnSpc>
                <a:spcPts val="3855"/>
              </a:lnSpc>
            </a:pPr>
            <a:r>
              <a:rPr lang="en-US" sz="2753" spc="-55">
                <a:solidFill>
                  <a:srgbClr val="051D40"/>
                </a:solidFill>
                <a:latin typeface="Poppins"/>
                <a:ea typeface="Poppins"/>
                <a:cs typeface="Poppins"/>
                <a:sym typeface="Poppins"/>
              </a:rPr>
              <a:t>組員：洪慧珊  7114056078</a:t>
            </a:r>
          </a:p>
          <a:p>
            <a:pPr algn="ctr">
              <a:lnSpc>
                <a:spcPts val="3855"/>
              </a:lnSpc>
            </a:pPr>
            <a:r>
              <a:rPr lang="en-US" sz="2753" spc="-55">
                <a:solidFill>
                  <a:srgbClr val="051D40"/>
                </a:solidFill>
                <a:latin typeface="Poppins"/>
                <a:ea typeface="Poppins"/>
                <a:cs typeface="Poppins"/>
                <a:sym typeface="Poppins"/>
              </a:rPr>
              <a:t>組員：許巧琳  7114026102</a:t>
            </a:r>
          </a:p>
          <a:p>
            <a:pPr algn="ctr">
              <a:lnSpc>
                <a:spcPts val="3855"/>
              </a:lnSpc>
              <a:spcBef>
                <a:spcPct val="0"/>
              </a:spcBef>
            </a:pPr>
            <a:r>
              <a:rPr lang="en-US" sz="2753" spc="-55">
                <a:solidFill>
                  <a:srgbClr val="051D40"/>
                </a:solidFill>
                <a:latin typeface="Poppins"/>
                <a:ea typeface="Poppins"/>
                <a:cs typeface="Poppins"/>
                <a:sym typeface="Poppins"/>
              </a:rPr>
              <a:t>組員：張允  7114056046</a:t>
            </a:r>
          </a:p>
        </p:txBody>
      </p:sp>
      <p:sp>
        <p:nvSpPr>
          <p:cNvPr name="TextBox 17" id="17"/>
          <p:cNvSpPr txBox="true"/>
          <p:nvPr/>
        </p:nvSpPr>
        <p:spPr>
          <a:xfrm rot="0">
            <a:off x="5460969" y="8415816"/>
            <a:ext cx="7366063" cy="501556"/>
          </a:xfrm>
          <a:prstGeom prst="rect">
            <a:avLst/>
          </a:prstGeom>
        </p:spPr>
        <p:txBody>
          <a:bodyPr anchor="t" rtlCol="false" tIns="0" lIns="0" bIns="0" rIns="0">
            <a:spAutoFit/>
          </a:bodyPr>
          <a:lstStyle/>
          <a:p>
            <a:pPr algn="ctr">
              <a:lnSpc>
                <a:spcPts val="3855"/>
              </a:lnSpc>
              <a:spcBef>
                <a:spcPct val="0"/>
              </a:spcBef>
            </a:pPr>
            <a:r>
              <a:rPr lang="en-US" sz="2753" spc="-55">
                <a:solidFill>
                  <a:srgbClr val="051D40"/>
                </a:solidFill>
                <a:latin typeface="Poppins"/>
                <a:ea typeface="Poppins"/>
                <a:cs typeface="Poppins"/>
                <a:sym typeface="Poppins"/>
              </a:rPr>
              <a:t>指導老師：陳煥</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530748">
            <a:off x="-348696" y="6436767"/>
            <a:ext cx="4603745" cy="4822971"/>
          </a:xfrm>
          <a:custGeom>
            <a:avLst/>
            <a:gdLst/>
            <a:ahLst/>
            <a:cxnLst/>
            <a:rect r="r" b="b" t="t" l="l"/>
            <a:pathLst>
              <a:path h="4822971" w="4603745">
                <a:moveTo>
                  <a:pt x="0" y="0"/>
                </a:moveTo>
                <a:lnTo>
                  <a:pt x="4603745" y="0"/>
                </a:lnTo>
                <a:lnTo>
                  <a:pt x="4603745" y="4822972"/>
                </a:lnTo>
                <a:lnTo>
                  <a:pt x="0" y="4822972"/>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28700" y="2686439"/>
            <a:ext cx="4866231" cy="1624181"/>
          </a:xfrm>
          <a:prstGeom prst="rect">
            <a:avLst/>
          </a:prstGeom>
        </p:spPr>
        <p:txBody>
          <a:bodyPr anchor="t" rtlCol="false" tIns="0" lIns="0" bIns="0" rIns="0">
            <a:spAutoFit/>
          </a:bodyPr>
          <a:lstStyle/>
          <a:p>
            <a:pPr algn="l" marL="0" indent="0" lvl="0">
              <a:lnSpc>
                <a:spcPts val="6553"/>
              </a:lnSpc>
              <a:spcBef>
                <a:spcPct val="0"/>
              </a:spcBef>
            </a:pPr>
            <a:r>
              <a:rPr lang="en-US" b="true" sz="4680">
                <a:solidFill>
                  <a:srgbClr val="FDFDFD"/>
                </a:solidFill>
                <a:latin typeface="Montserrat Bold"/>
                <a:ea typeface="Montserrat Bold"/>
                <a:cs typeface="Montserrat Bold"/>
                <a:sym typeface="Montserrat Bold"/>
              </a:rPr>
              <a:t>Project Manager</a:t>
            </a:r>
          </a:p>
        </p:txBody>
      </p:sp>
      <p:sp>
        <p:nvSpPr>
          <p:cNvPr name="TextBox 10" id="10"/>
          <p:cNvSpPr txBox="true"/>
          <p:nvPr/>
        </p:nvSpPr>
        <p:spPr>
          <a:xfrm rot="0">
            <a:off x="1028700" y="4970544"/>
            <a:ext cx="5885945" cy="509905"/>
          </a:xfrm>
          <a:prstGeom prst="rect">
            <a:avLst/>
          </a:prstGeom>
        </p:spPr>
        <p:txBody>
          <a:bodyPr anchor="t" rtlCol="false" tIns="0" lIns="0" bIns="0" rIns="0">
            <a:spAutoFit/>
          </a:bodyPr>
          <a:lstStyle/>
          <a:p>
            <a:pPr algn="l">
              <a:lnSpc>
                <a:spcPts val="3919"/>
              </a:lnSpc>
            </a:pPr>
            <a:r>
              <a:rPr lang="en-US" b="true" sz="2799" spc="-55">
                <a:solidFill>
                  <a:srgbClr val="FDFDFD"/>
                </a:solidFill>
                <a:latin typeface="Poppins Bold"/>
                <a:ea typeface="Poppins Bold"/>
                <a:cs typeface="Poppins Bold"/>
                <a:sym typeface="Poppins Bold"/>
              </a:rPr>
              <a:t>負責人：陳鉦元</a:t>
            </a:r>
          </a:p>
        </p:txBody>
      </p:sp>
      <p:grpSp>
        <p:nvGrpSpPr>
          <p:cNvPr name="Group 11" id="11"/>
          <p:cNvGrpSpPr/>
          <p:nvPr/>
        </p:nvGrpSpPr>
        <p:grpSpPr>
          <a:xfrm rot="0">
            <a:off x="7628114" y="1520958"/>
            <a:ext cx="9322150" cy="839772"/>
            <a:chOff x="0" y="0"/>
            <a:chExt cx="12429533" cy="1119696"/>
          </a:xfrm>
        </p:grpSpPr>
        <p:sp>
          <p:nvSpPr>
            <p:cNvPr name="Freeform 12" id="12"/>
            <p:cNvSpPr/>
            <p:nvPr/>
          </p:nvSpPr>
          <p:spPr>
            <a:xfrm flipH="false" flipV="false" rot="0">
              <a:off x="734514" y="0"/>
              <a:ext cx="1119696" cy="1119696"/>
            </a:xfrm>
            <a:custGeom>
              <a:avLst/>
              <a:gdLst/>
              <a:ahLst/>
              <a:cxnLst/>
              <a:rect r="r" b="b" t="t" l="l"/>
              <a:pathLst>
                <a:path h="1119696" w="1119696">
                  <a:moveTo>
                    <a:pt x="0" y="0"/>
                  </a:moveTo>
                  <a:lnTo>
                    <a:pt x="1119697" y="0"/>
                  </a:lnTo>
                  <a:lnTo>
                    <a:pt x="1119697" y="1119696"/>
                  </a:lnTo>
                  <a:lnTo>
                    <a:pt x="0" y="11196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13" id="13"/>
            <p:cNvGrpSpPr/>
            <p:nvPr/>
          </p:nvGrpSpPr>
          <p:grpSpPr>
            <a:xfrm rot="0">
              <a:off x="0" y="310777"/>
              <a:ext cx="498143" cy="49814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5" id="1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16" id="16"/>
            <p:cNvSpPr txBox="true"/>
            <p:nvPr/>
          </p:nvSpPr>
          <p:spPr>
            <a:xfrm rot="0">
              <a:off x="2260611" y="90583"/>
              <a:ext cx="10168923" cy="833755"/>
            </a:xfrm>
            <a:prstGeom prst="rect">
              <a:avLst/>
            </a:prstGeom>
          </p:spPr>
          <p:txBody>
            <a:bodyPr anchor="t" rtlCol="false" tIns="0" lIns="0" bIns="0" rIns="0">
              <a:spAutoFit/>
            </a:bodyPr>
            <a:lstStyle/>
            <a:p>
              <a:pPr algn="l">
                <a:lnSpc>
                  <a:spcPts val="5040"/>
                </a:lnSpc>
              </a:pPr>
              <a:r>
                <a:rPr lang="en-US" b="true" sz="3600" spc="-72">
                  <a:solidFill>
                    <a:srgbClr val="145DA0"/>
                  </a:solidFill>
                  <a:latin typeface="Poppins Bold"/>
                  <a:ea typeface="Poppins Bold"/>
                  <a:cs typeface="Poppins Bold"/>
                  <a:sym typeface="Poppins Bold"/>
                </a:rPr>
                <a:t>掌握開發流程、確保專案運行</a:t>
              </a:r>
            </a:p>
          </p:txBody>
        </p:sp>
      </p:grpSp>
      <p:sp>
        <p:nvSpPr>
          <p:cNvPr name="TextBox 17" id="17"/>
          <p:cNvSpPr txBox="true"/>
          <p:nvPr/>
        </p:nvSpPr>
        <p:spPr>
          <a:xfrm rot="0">
            <a:off x="1028700" y="4427277"/>
            <a:ext cx="5885945" cy="509905"/>
          </a:xfrm>
          <a:prstGeom prst="rect">
            <a:avLst/>
          </a:prstGeom>
        </p:spPr>
        <p:txBody>
          <a:bodyPr anchor="t" rtlCol="false" tIns="0" lIns="0" bIns="0" rIns="0">
            <a:spAutoFit/>
          </a:bodyPr>
          <a:lstStyle/>
          <a:p>
            <a:pPr algn="l">
              <a:lnSpc>
                <a:spcPts val="3919"/>
              </a:lnSpc>
            </a:pPr>
            <a:r>
              <a:rPr lang="en-US" b="true" sz="2799" spc="-55">
                <a:solidFill>
                  <a:srgbClr val="FDFDFD"/>
                </a:solidFill>
                <a:latin typeface="Poppins Bold"/>
                <a:ea typeface="Poppins Bold"/>
                <a:cs typeface="Poppins Bold"/>
                <a:sym typeface="Poppins Bold"/>
              </a:rPr>
              <a:t>專案經理      </a:t>
            </a:r>
          </a:p>
        </p:txBody>
      </p:sp>
      <p:grpSp>
        <p:nvGrpSpPr>
          <p:cNvPr name="Group 18" id="18"/>
          <p:cNvGrpSpPr/>
          <p:nvPr/>
        </p:nvGrpSpPr>
        <p:grpSpPr>
          <a:xfrm rot="0">
            <a:off x="8232857" y="3607859"/>
            <a:ext cx="8093615" cy="839772"/>
            <a:chOff x="0" y="0"/>
            <a:chExt cx="10791486" cy="1119696"/>
          </a:xfrm>
        </p:grpSpPr>
        <p:grpSp>
          <p:nvGrpSpPr>
            <p:cNvPr name="Group 19" id="19"/>
            <p:cNvGrpSpPr/>
            <p:nvPr/>
          </p:nvGrpSpPr>
          <p:grpSpPr>
            <a:xfrm rot="0">
              <a:off x="0" y="345907"/>
              <a:ext cx="498143" cy="49814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1" id="2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22" id="22"/>
            <p:cNvSpPr txBox="true"/>
            <p:nvPr/>
          </p:nvSpPr>
          <p:spPr>
            <a:xfrm rot="0">
              <a:off x="2468739" y="90583"/>
              <a:ext cx="8322747" cy="833755"/>
            </a:xfrm>
            <a:prstGeom prst="rect">
              <a:avLst/>
            </a:prstGeom>
          </p:spPr>
          <p:txBody>
            <a:bodyPr anchor="t" rtlCol="false" tIns="0" lIns="0" bIns="0" rIns="0">
              <a:spAutoFit/>
            </a:bodyPr>
            <a:lstStyle/>
            <a:p>
              <a:pPr algn="l" marL="0" indent="0" lvl="1">
                <a:lnSpc>
                  <a:spcPts val="5039"/>
                </a:lnSpc>
                <a:spcBef>
                  <a:spcPct val="0"/>
                </a:spcBef>
              </a:pPr>
              <a:r>
                <a:rPr lang="en-US" b="true" sz="3599" spc="-71">
                  <a:solidFill>
                    <a:srgbClr val="145DA0"/>
                  </a:solidFill>
                  <a:latin typeface="Poppins Bold"/>
                  <a:ea typeface="Poppins Bold"/>
                  <a:cs typeface="Poppins Bold"/>
                  <a:sym typeface="Poppins Bold"/>
                </a:rPr>
                <a:t>撰寫與維護產品 規格書（</a:t>
              </a:r>
              <a:r>
                <a:rPr lang="en-US" b="true" sz="3599" spc="-71" strike="noStrike" u="none">
                  <a:solidFill>
                    <a:srgbClr val="145DA0"/>
                  </a:solidFill>
                  <a:latin typeface="Poppins Bold"/>
                  <a:ea typeface="Poppins Bold"/>
                  <a:cs typeface="Poppins Bold"/>
                  <a:sym typeface="Poppins Bold"/>
                </a:rPr>
                <a:t>P</a:t>
              </a:r>
              <a:r>
                <a:rPr lang="en-US" b="true" sz="3599" spc="-71" strike="noStrike" u="none">
                  <a:solidFill>
                    <a:srgbClr val="145DA0"/>
                  </a:solidFill>
                  <a:latin typeface="Poppins Bold"/>
                  <a:ea typeface="Poppins Bold"/>
                  <a:cs typeface="Poppins Bold"/>
                  <a:sym typeface="Poppins Bold"/>
                </a:rPr>
                <a:t>R</a:t>
              </a:r>
              <a:r>
                <a:rPr lang="en-US" b="true" sz="3599" spc="-71" strike="noStrike" u="none">
                  <a:solidFill>
                    <a:srgbClr val="145DA0"/>
                  </a:solidFill>
                  <a:latin typeface="Poppins Bold"/>
                  <a:ea typeface="Poppins Bold"/>
                  <a:cs typeface="Poppins Bold"/>
                  <a:sym typeface="Poppins Bold"/>
                </a:rPr>
                <a:t>D</a:t>
              </a:r>
              <a:r>
                <a:rPr lang="en-US" b="true" sz="3599" spc="-71" strike="noStrike" u="none">
                  <a:solidFill>
                    <a:srgbClr val="145DA0"/>
                  </a:solidFill>
                  <a:latin typeface="Poppins Bold"/>
                  <a:ea typeface="Poppins Bold"/>
                  <a:cs typeface="Poppins Bold"/>
                  <a:sym typeface="Poppins Bold"/>
                </a:rPr>
                <a:t>）</a:t>
              </a:r>
            </a:p>
          </p:txBody>
        </p:sp>
        <p:sp>
          <p:nvSpPr>
            <p:cNvPr name="Freeform 23" id="23"/>
            <p:cNvSpPr/>
            <p:nvPr/>
          </p:nvSpPr>
          <p:spPr>
            <a:xfrm flipH="false" flipV="false" rot="0">
              <a:off x="904543" y="0"/>
              <a:ext cx="1119696" cy="1119696"/>
            </a:xfrm>
            <a:custGeom>
              <a:avLst/>
              <a:gdLst/>
              <a:ahLst/>
              <a:cxnLst/>
              <a:rect r="r" b="b" t="t" l="l"/>
              <a:pathLst>
                <a:path h="1119696" w="1119696">
                  <a:moveTo>
                    <a:pt x="0" y="0"/>
                  </a:moveTo>
                  <a:lnTo>
                    <a:pt x="1119696" y="0"/>
                  </a:lnTo>
                  <a:lnTo>
                    <a:pt x="1119696" y="1119696"/>
                  </a:lnTo>
                  <a:lnTo>
                    <a:pt x="0" y="11196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grpSp>
        <p:nvGrpSpPr>
          <p:cNvPr name="Group 24" id="24"/>
          <p:cNvGrpSpPr/>
          <p:nvPr/>
        </p:nvGrpSpPr>
        <p:grpSpPr>
          <a:xfrm rot="0">
            <a:off x="8269040" y="5694761"/>
            <a:ext cx="7805295" cy="839772"/>
            <a:chOff x="0" y="0"/>
            <a:chExt cx="10407060" cy="1119696"/>
          </a:xfrm>
        </p:grpSpPr>
        <p:grpSp>
          <p:nvGrpSpPr>
            <p:cNvPr name="Group 25" id="25"/>
            <p:cNvGrpSpPr/>
            <p:nvPr/>
          </p:nvGrpSpPr>
          <p:grpSpPr>
            <a:xfrm rot="0">
              <a:off x="0" y="310777"/>
              <a:ext cx="498143" cy="49814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7" id="2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28" id="28"/>
            <p:cNvSpPr txBox="true"/>
            <p:nvPr/>
          </p:nvSpPr>
          <p:spPr>
            <a:xfrm rot="0">
              <a:off x="2358514" y="76315"/>
              <a:ext cx="8048546" cy="833755"/>
            </a:xfrm>
            <a:prstGeom prst="rect">
              <a:avLst/>
            </a:prstGeom>
          </p:spPr>
          <p:txBody>
            <a:bodyPr anchor="t" rtlCol="false" tIns="0" lIns="0" bIns="0" rIns="0">
              <a:spAutoFit/>
            </a:bodyPr>
            <a:lstStyle/>
            <a:p>
              <a:pPr algn="l" marL="0" indent="0" lvl="1">
                <a:lnSpc>
                  <a:spcPts val="5039"/>
                </a:lnSpc>
                <a:spcBef>
                  <a:spcPct val="0"/>
                </a:spcBef>
              </a:pPr>
              <a:r>
                <a:rPr lang="en-US" b="true" sz="3599" spc="-71">
                  <a:solidFill>
                    <a:srgbClr val="145DA0"/>
                  </a:solidFill>
                  <a:latin typeface="Poppins Bold"/>
                  <a:ea typeface="Poppins Bold"/>
                  <a:cs typeface="Poppins Bold"/>
                  <a:sym typeface="Poppins Bold"/>
                </a:rPr>
                <a:t>導入 Jira 敏捷開發流程</a:t>
              </a:r>
            </a:p>
          </p:txBody>
        </p:sp>
        <p:sp>
          <p:nvSpPr>
            <p:cNvPr name="Freeform 29" id="29"/>
            <p:cNvSpPr/>
            <p:nvPr/>
          </p:nvSpPr>
          <p:spPr>
            <a:xfrm flipH="false" flipV="false" rot="0">
              <a:off x="756217" y="0"/>
              <a:ext cx="1119696" cy="1119696"/>
            </a:xfrm>
            <a:custGeom>
              <a:avLst/>
              <a:gdLst/>
              <a:ahLst/>
              <a:cxnLst/>
              <a:rect r="r" b="b" t="t" l="l"/>
              <a:pathLst>
                <a:path h="1119696" w="1119696">
                  <a:moveTo>
                    <a:pt x="0" y="0"/>
                  </a:moveTo>
                  <a:lnTo>
                    <a:pt x="1119697" y="0"/>
                  </a:lnTo>
                  <a:lnTo>
                    <a:pt x="1119697" y="1119696"/>
                  </a:lnTo>
                  <a:lnTo>
                    <a:pt x="0" y="11196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grpSp>
        <p:nvGrpSpPr>
          <p:cNvPr name="Group 30" id="30"/>
          <p:cNvGrpSpPr/>
          <p:nvPr/>
        </p:nvGrpSpPr>
        <p:grpSpPr>
          <a:xfrm rot="0">
            <a:off x="7692229" y="7781662"/>
            <a:ext cx="8170733" cy="839772"/>
            <a:chOff x="0" y="0"/>
            <a:chExt cx="10894311" cy="1119696"/>
          </a:xfrm>
        </p:grpSpPr>
        <p:grpSp>
          <p:nvGrpSpPr>
            <p:cNvPr name="Group 31" id="31"/>
            <p:cNvGrpSpPr/>
            <p:nvPr/>
          </p:nvGrpSpPr>
          <p:grpSpPr>
            <a:xfrm rot="0">
              <a:off x="0" y="310777"/>
              <a:ext cx="498143" cy="498143"/>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3" id="3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34" id="34"/>
            <p:cNvSpPr txBox="true"/>
            <p:nvPr/>
          </p:nvSpPr>
          <p:spPr>
            <a:xfrm rot="0">
              <a:off x="2501986" y="96394"/>
              <a:ext cx="8392325" cy="822133"/>
            </a:xfrm>
            <a:prstGeom prst="rect">
              <a:avLst/>
            </a:prstGeom>
          </p:spPr>
          <p:txBody>
            <a:bodyPr anchor="t" rtlCol="false" tIns="0" lIns="0" bIns="0" rIns="0">
              <a:spAutoFit/>
            </a:bodyPr>
            <a:lstStyle/>
            <a:p>
              <a:pPr algn="l" marL="0" indent="0" lvl="1">
                <a:lnSpc>
                  <a:spcPts val="5039"/>
                </a:lnSpc>
                <a:spcBef>
                  <a:spcPct val="0"/>
                </a:spcBef>
              </a:pPr>
              <a:r>
                <a:rPr lang="en-US" b="true" sz="3599" spc="-71">
                  <a:solidFill>
                    <a:srgbClr val="145DA0"/>
                  </a:solidFill>
                  <a:latin typeface="Poppins Bold"/>
                  <a:ea typeface="Poppins Bold"/>
                  <a:cs typeface="Poppins Bold"/>
                  <a:sym typeface="Poppins Bold"/>
                </a:rPr>
                <a:t>Notion 建立文件中心、規格書</a:t>
              </a:r>
            </a:p>
          </p:txBody>
        </p:sp>
        <p:sp>
          <p:nvSpPr>
            <p:cNvPr name="Freeform 35" id="35"/>
            <p:cNvSpPr/>
            <p:nvPr/>
          </p:nvSpPr>
          <p:spPr>
            <a:xfrm flipH="false" flipV="false" rot="0">
              <a:off x="937790" y="0"/>
              <a:ext cx="1119696" cy="1119696"/>
            </a:xfrm>
            <a:custGeom>
              <a:avLst/>
              <a:gdLst/>
              <a:ahLst/>
              <a:cxnLst/>
              <a:rect r="r" b="b" t="t" l="l"/>
              <a:pathLst>
                <a:path h="1119696" w="1119696">
                  <a:moveTo>
                    <a:pt x="0" y="0"/>
                  </a:moveTo>
                  <a:lnTo>
                    <a:pt x="1119696" y="0"/>
                  </a:lnTo>
                  <a:lnTo>
                    <a:pt x="1119696" y="1119696"/>
                  </a:lnTo>
                  <a:lnTo>
                    <a:pt x="0" y="11196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sp>
        <p:nvSpPr>
          <p:cNvPr name="TextBox 36" id="36"/>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5201579" y="904875"/>
            <a:ext cx="7884841" cy="2228215"/>
          </a:xfrm>
          <a:prstGeom prst="rect">
            <a:avLst/>
          </a:prstGeom>
        </p:spPr>
        <p:txBody>
          <a:bodyPr anchor="t" rtlCol="false" tIns="0" lIns="0" bIns="0" rIns="0">
            <a:spAutoFit/>
          </a:bodyPr>
          <a:lstStyle/>
          <a:p>
            <a:pPr algn="ctr" marL="0" indent="0" lvl="0">
              <a:lnSpc>
                <a:spcPts val="8959"/>
              </a:lnSpc>
              <a:spcBef>
                <a:spcPct val="0"/>
              </a:spcBef>
            </a:pPr>
            <a:r>
              <a:rPr lang="en-US" b="true" sz="6399">
                <a:solidFill>
                  <a:srgbClr val="00569E"/>
                </a:solidFill>
                <a:latin typeface="Montserrat Bold"/>
                <a:ea typeface="Montserrat Bold"/>
                <a:cs typeface="Montserrat Bold"/>
                <a:sym typeface="Montserrat Bold"/>
              </a:rPr>
              <a:t>Project Manager</a:t>
            </a:r>
            <a:r>
              <a:rPr lang="en-US" b="true" sz="6399">
                <a:solidFill>
                  <a:srgbClr val="00569E"/>
                </a:solidFill>
                <a:latin typeface="Montserrat Bold"/>
                <a:ea typeface="Montserrat Bold"/>
                <a:cs typeface="Montserrat Bold"/>
                <a:sym typeface="Montserrat Bold"/>
              </a:rPr>
              <a:t>使用技術</a:t>
            </a:r>
          </a:p>
        </p:txBody>
      </p:sp>
      <p:grpSp>
        <p:nvGrpSpPr>
          <p:cNvPr name="Group 6" id="6"/>
          <p:cNvGrpSpPr/>
          <p:nvPr/>
        </p:nvGrpSpPr>
        <p:grpSpPr>
          <a:xfrm rot="0">
            <a:off x="3921437" y="3320814"/>
            <a:ext cx="4263911" cy="3407179"/>
            <a:chOff x="0" y="0"/>
            <a:chExt cx="5685214" cy="4542905"/>
          </a:xfrm>
        </p:grpSpPr>
        <p:sp>
          <p:nvSpPr>
            <p:cNvPr name="Freeform 7" id="7"/>
            <p:cNvSpPr/>
            <p:nvPr/>
          </p:nvSpPr>
          <p:spPr>
            <a:xfrm flipH="false" flipV="false" rot="0">
              <a:off x="33515" y="3754936"/>
              <a:ext cx="5618943" cy="787969"/>
            </a:xfrm>
            <a:custGeom>
              <a:avLst/>
              <a:gdLst/>
              <a:ahLst/>
              <a:cxnLst/>
              <a:rect r="r" b="b" t="t" l="l"/>
              <a:pathLst>
                <a:path h="787969" w="5618943">
                  <a:moveTo>
                    <a:pt x="0" y="0"/>
                  </a:moveTo>
                  <a:lnTo>
                    <a:pt x="5618943" y="0"/>
                  </a:lnTo>
                  <a:lnTo>
                    <a:pt x="5618943" y="787969"/>
                  </a:lnTo>
                  <a:lnTo>
                    <a:pt x="0" y="787969"/>
                  </a:lnTo>
                  <a:lnTo>
                    <a:pt x="0" y="0"/>
                  </a:lnTo>
                  <a:close/>
                </a:path>
              </a:pathLst>
            </a:custGeom>
            <a:blipFill>
              <a:blip r:embed="rId2"/>
              <a:stretch>
                <a:fillRect l="0" t="-40835" r="0" b="0"/>
              </a:stretch>
            </a:blipFill>
          </p:spPr>
        </p:sp>
        <p:grpSp>
          <p:nvGrpSpPr>
            <p:cNvPr name="Group 8" id="8"/>
            <p:cNvGrpSpPr/>
            <p:nvPr/>
          </p:nvGrpSpPr>
          <p:grpSpPr>
            <a:xfrm rot="0">
              <a:off x="0" y="0"/>
              <a:ext cx="5685214" cy="3754936"/>
              <a:chOff x="0" y="0"/>
              <a:chExt cx="1416547" cy="935593"/>
            </a:xfrm>
          </p:grpSpPr>
          <p:sp>
            <p:nvSpPr>
              <p:cNvPr name="Freeform 9" id="9"/>
              <p:cNvSpPr/>
              <p:nvPr/>
            </p:nvSpPr>
            <p:spPr>
              <a:xfrm flipH="false" flipV="false" rot="0">
                <a:off x="0" y="0"/>
                <a:ext cx="1416547" cy="935593"/>
              </a:xfrm>
              <a:custGeom>
                <a:avLst/>
                <a:gdLst/>
                <a:ahLst/>
                <a:cxnLst/>
                <a:rect r="r" b="b" t="t" l="l"/>
                <a:pathLst>
                  <a:path h="935593" w="1416547">
                    <a:moveTo>
                      <a:pt x="46046" y="0"/>
                    </a:moveTo>
                    <a:lnTo>
                      <a:pt x="1370502" y="0"/>
                    </a:lnTo>
                    <a:cubicBezTo>
                      <a:pt x="1382714" y="0"/>
                      <a:pt x="1394426" y="4851"/>
                      <a:pt x="1403061" y="13487"/>
                    </a:cubicBezTo>
                    <a:cubicBezTo>
                      <a:pt x="1411696" y="22122"/>
                      <a:pt x="1416547" y="33834"/>
                      <a:pt x="1416547" y="46046"/>
                    </a:cubicBezTo>
                    <a:lnTo>
                      <a:pt x="1416547" y="889547"/>
                    </a:lnTo>
                    <a:cubicBezTo>
                      <a:pt x="1416547" y="901759"/>
                      <a:pt x="1411696" y="913471"/>
                      <a:pt x="1403061" y="922106"/>
                    </a:cubicBezTo>
                    <a:cubicBezTo>
                      <a:pt x="1394426" y="930741"/>
                      <a:pt x="1382714" y="935593"/>
                      <a:pt x="1370502" y="935593"/>
                    </a:cubicBezTo>
                    <a:lnTo>
                      <a:pt x="46046" y="935593"/>
                    </a:lnTo>
                    <a:cubicBezTo>
                      <a:pt x="33834" y="935593"/>
                      <a:pt x="22122" y="930741"/>
                      <a:pt x="13487" y="922106"/>
                    </a:cubicBezTo>
                    <a:cubicBezTo>
                      <a:pt x="4851" y="913471"/>
                      <a:pt x="0" y="901759"/>
                      <a:pt x="0" y="889547"/>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10" id="10"/>
              <p:cNvSpPr txBox="true"/>
              <p:nvPr/>
            </p:nvSpPr>
            <p:spPr>
              <a:xfrm>
                <a:off x="0" y="-38100"/>
                <a:ext cx="1416547" cy="973693"/>
              </a:xfrm>
              <a:prstGeom prst="rect">
                <a:avLst/>
              </a:prstGeom>
            </p:spPr>
            <p:txBody>
              <a:bodyPr anchor="ctr" rtlCol="false" tIns="50800" lIns="50800" bIns="50800" rIns="50800"/>
              <a:lstStyle/>
              <a:p>
                <a:pPr algn="ctr" marL="0" indent="0" lvl="0">
                  <a:lnSpc>
                    <a:spcPts val="2660"/>
                  </a:lnSpc>
                  <a:spcBef>
                    <a:spcPct val="0"/>
                  </a:spcBef>
                </a:pPr>
              </a:p>
            </p:txBody>
          </p:sp>
        </p:grpSp>
        <p:sp>
          <p:nvSpPr>
            <p:cNvPr name="AutoShape 11" id="11"/>
            <p:cNvSpPr/>
            <p:nvPr/>
          </p:nvSpPr>
          <p:spPr>
            <a:xfrm>
              <a:off x="33515" y="3734021"/>
              <a:ext cx="5618943" cy="0"/>
            </a:xfrm>
            <a:prstGeom prst="line">
              <a:avLst/>
            </a:prstGeom>
            <a:ln cap="flat" w="51532">
              <a:solidFill>
                <a:srgbClr val="145DA0"/>
              </a:solidFill>
              <a:prstDash val="solid"/>
              <a:headEnd type="none" len="sm" w="sm"/>
              <a:tailEnd type="none" len="sm" w="sm"/>
            </a:ln>
          </p:spPr>
        </p:sp>
        <p:sp>
          <p:nvSpPr>
            <p:cNvPr name="AutoShape 12" id="12"/>
            <p:cNvSpPr/>
            <p:nvPr/>
          </p:nvSpPr>
          <p:spPr>
            <a:xfrm>
              <a:off x="33515" y="3785943"/>
              <a:ext cx="5618943" cy="0"/>
            </a:xfrm>
            <a:prstGeom prst="line">
              <a:avLst/>
            </a:prstGeom>
            <a:ln cap="flat" w="51532">
              <a:solidFill>
                <a:srgbClr val="145DA0"/>
              </a:solidFill>
              <a:prstDash val="solid"/>
              <a:headEnd type="none" len="sm" w="sm"/>
              <a:tailEnd type="none" len="sm" w="sm"/>
            </a:ln>
          </p:spPr>
        </p:sp>
        <p:sp>
          <p:nvSpPr>
            <p:cNvPr name="TextBox 13" id="13"/>
            <p:cNvSpPr txBox="true"/>
            <p:nvPr/>
          </p:nvSpPr>
          <p:spPr>
            <a:xfrm rot="0">
              <a:off x="422108" y="293647"/>
              <a:ext cx="4721690" cy="567756"/>
            </a:xfrm>
            <a:prstGeom prst="rect">
              <a:avLst/>
            </a:prstGeom>
          </p:spPr>
          <p:txBody>
            <a:bodyPr anchor="t" rtlCol="false" tIns="0" lIns="0" bIns="0" rIns="0">
              <a:spAutoFit/>
            </a:bodyPr>
            <a:lstStyle/>
            <a:p>
              <a:pPr algn="ctr">
                <a:lnSpc>
                  <a:spcPts val="3455"/>
                </a:lnSpc>
                <a:spcBef>
                  <a:spcPct val="0"/>
                </a:spcBef>
              </a:pPr>
              <a:r>
                <a:rPr lang="en-US" b="true" sz="2468">
                  <a:solidFill>
                    <a:srgbClr val="145DA0"/>
                  </a:solidFill>
                  <a:latin typeface="Poppins Bold"/>
                  <a:ea typeface="Poppins Bold"/>
                  <a:cs typeface="Poppins Bold"/>
                  <a:sym typeface="Poppins Bold"/>
                </a:rPr>
                <a:t>Jira</a:t>
              </a:r>
            </a:p>
          </p:txBody>
        </p:sp>
        <p:sp>
          <p:nvSpPr>
            <p:cNvPr name="Freeform 14" id="14"/>
            <p:cNvSpPr/>
            <p:nvPr/>
          </p:nvSpPr>
          <p:spPr>
            <a:xfrm flipH="false" flipV="false" rot="0">
              <a:off x="4146092" y="279936"/>
              <a:ext cx="762539" cy="736197"/>
            </a:xfrm>
            <a:custGeom>
              <a:avLst/>
              <a:gdLst/>
              <a:ahLst/>
              <a:cxnLst/>
              <a:rect r="r" b="b" t="t" l="l"/>
              <a:pathLst>
                <a:path h="736197" w="762539">
                  <a:moveTo>
                    <a:pt x="0" y="0"/>
                  </a:moveTo>
                  <a:lnTo>
                    <a:pt x="762540" y="0"/>
                  </a:lnTo>
                  <a:lnTo>
                    <a:pt x="762540" y="736197"/>
                  </a:lnTo>
                  <a:lnTo>
                    <a:pt x="0" y="7361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5" id="15"/>
            <p:cNvSpPr txBox="true"/>
            <p:nvPr/>
          </p:nvSpPr>
          <p:spPr>
            <a:xfrm rot="0">
              <a:off x="422108" y="1290957"/>
              <a:ext cx="5070791" cy="1492305"/>
            </a:xfrm>
            <a:prstGeom prst="rect">
              <a:avLst/>
            </a:prstGeom>
          </p:spPr>
          <p:txBody>
            <a:bodyPr anchor="t" rtlCol="false" tIns="0" lIns="0" bIns="0" rIns="0">
              <a:spAutoFit/>
            </a:bodyPr>
            <a:lstStyle/>
            <a:p>
              <a:pPr algn="l" marL="459920" indent="-229960" lvl="1">
                <a:lnSpc>
                  <a:spcPts val="2982"/>
                </a:lnSpc>
                <a:buFont typeface="Arial"/>
                <a:buChar char="•"/>
              </a:pPr>
              <a:r>
                <a:rPr lang="en-US" sz="2130" spc="-42">
                  <a:solidFill>
                    <a:srgbClr val="145DA0"/>
                  </a:solidFill>
                  <a:latin typeface="Poppins"/>
                  <a:ea typeface="Poppins"/>
                  <a:cs typeface="Poppins"/>
                  <a:sym typeface="Poppins"/>
                </a:rPr>
                <a:t>敏捷式開發</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視覺化開發流程</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任務進度與分配</a:t>
              </a:r>
            </a:p>
          </p:txBody>
        </p:sp>
      </p:grpSp>
      <p:grpSp>
        <p:nvGrpSpPr>
          <p:cNvPr name="Group 16" id="16"/>
          <p:cNvGrpSpPr/>
          <p:nvPr/>
        </p:nvGrpSpPr>
        <p:grpSpPr>
          <a:xfrm rot="0">
            <a:off x="9809367" y="3320814"/>
            <a:ext cx="4263911" cy="3407179"/>
            <a:chOff x="0" y="0"/>
            <a:chExt cx="5685214" cy="4542905"/>
          </a:xfrm>
        </p:grpSpPr>
        <p:sp>
          <p:nvSpPr>
            <p:cNvPr name="Freeform 17" id="17"/>
            <p:cNvSpPr/>
            <p:nvPr/>
          </p:nvSpPr>
          <p:spPr>
            <a:xfrm flipH="false" flipV="false" rot="0">
              <a:off x="33515" y="3754936"/>
              <a:ext cx="5618943" cy="787969"/>
            </a:xfrm>
            <a:custGeom>
              <a:avLst/>
              <a:gdLst/>
              <a:ahLst/>
              <a:cxnLst/>
              <a:rect r="r" b="b" t="t" l="l"/>
              <a:pathLst>
                <a:path h="787969" w="5618943">
                  <a:moveTo>
                    <a:pt x="0" y="0"/>
                  </a:moveTo>
                  <a:lnTo>
                    <a:pt x="5618943" y="0"/>
                  </a:lnTo>
                  <a:lnTo>
                    <a:pt x="5618943" y="787969"/>
                  </a:lnTo>
                  <a:lnTo>
                    <a:pt x="0" y="787969"/>
                  </a:lnTo>
                  <a:lnTo>
                    <a:pt x="0" y="0"/>
                  </a:lnTo>
                  <a:close/>
                </a:path>
              </a:pathLst>
            </a:custGeom>
            <a:blipFill>
              <a:blip r:embed="rId2"/>
              <a:stretch>
                <a:fillRect l="0" t="-40835" r="0" b="0"/>
              </a:stretch>
            </a:blipFill>
          </p:spPr>
        </p:sp>
        <p:grpSp>
          <p:nvGrpSpPr>
            <p:cNvPr name="Group 18" id="18"/>
            <p:cNvGrpSpPr/>
            <p:nvPr/>
          </p:nvGrpSpPr>
          <p:grpSpPr>
            <a:xfrm rot="0">
              <a:off x="0" y="0"/>
              <a:ext cx="5685214" cy="3754936"/>
              <a:chOff x="0" y="0"/>
              <a:chExt cx="1416547" cy="935593"/>
            </a:xfrm>
          </p:grpSpPr>
          <p:sp>
            <p:nvSpPr>
              <p:cNvPr name="Freeform 19" id="19"/>
              <p:cNvSpPr/>
              <p:nvPr/>
            </p:nvSpPr>
            <p:spPr>
              <a:xfrm flipH="false" flipV="false" rot="0">
                <a:off x="0" y="0"/>
                <a:ext cx="1416547" cy="935593"/>
              </a:xfrm>
              <a:custGeom>
                <a:avLst/>
                <a:gdLst/>
                <a:ahLst/>
                <a:cxnLst/>
                <a:rect r="r" b="b" t="t" l="l"/>
                <a:pathLst>
                  <a:path h="935593" w="1416547">
                    <a:moveTo>
                      <a:pt x="46046" y="0"/>
                    </a:moveTo>
                    <a:lnTo>
                      <a:pt x="1370502" y="0"/>
                    </a:lnTo>
                    <a:cubicBezTo>
                      <a:pt x="1382714" y="0"/>
                      <a:pt x="1394426" y="4851"/>
                      <a:pt x="1403061" y="13487"/>
                    </a:cubicBezTo>
                    <a:cubicBezTo>
                      <a:pt x="1411696" y="22122"/>
                      <a:pt x="1416547" y="33834"/>
                      <a:pt x="1416547" y="46046"/>
                    </a:cubicBezTo>
                    <a:lnTo>
                      <a:pt x="1416547" y="889547"/>
                    </a:lnTo>
                    <a:cubicBezTo>
                      <a:pt x="1416547" y="901759"/>
                      <a:pt x="1411696" y="913471"/>
                      <a:pt x="1403061" y="922106"/>
                    </a:cubicBezTo>
                    <a:cubicBezTo>
                      <a:pt x="1394426" y="930741"/>
                      <a:pt x="1382714" y="935593"/>
                      <a:pt x="1370502" y="935593"/>
                    </a:cubicBezTo>
                    <a:lnTo>
                      <a:pt x="46046" y="935593"/>
                    </a:lnTo>
                    <a:cubicBezTo>
                      <a:pt x="33834" y="935593"/>
                      <a:pt x="22122" y="930741"/>
                      <a:pt x="13487" y="922106"/>
                    </a:cubicBezTo>
                    <a:cubicBezTo>
                      <a:pt x="4851" y="913471"/>
                      <a:pt x="0" y="901759"/>
                      <a:pt x="0" y="889547"/>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20" id="20"/>
              <p:cNvSpPr txBox="true"/>
              <p:nvPr/>
            </p:nvSpPr>
            <p:spPr>
              <a:xfrm>
                <a:off x="0" y="-38100"/>
                <a:ext cx="1416547" cy="9736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1" id="21"/>
            <p:cNvSpPr/>
            <p:nvPr/>
          </p:nvSpPr>
          <p:spPr>
            <a:xfrm>
              <a:off x="33515" y="3734021"/>
              <a:ext cx="5618943" cy="0"/>
            </a:xfrm>
            <a:prstGeom prst="line">
              <a:avLst/>
            </a:prstGeom>
            <a:ln cap="flat" w="51532">
              <a:solidFill>
                <a:srgbClr val="145DA0"/>
              </a:solidFill>
              <a:prstDash val="solid"/>
              <a:headEnd type="none" len="sm" w="sm"/>
              <a:tailEnd type="none" len="sm" w="sm"/>
            </a:ln>
          </p:spPr>
        </p:sp>
        <p:sp>
          <p:nvSpPr>
            <p:cNvPr name="AutoShape 22" id="22"/>
            <p:cNvSpPr/>
            <p:nvPr/>
          </p:nvSpPr>
          <p:spPr>
            <a:xfrm>
              <a:off x="33515" y="3785943"/>
              <a:ext cx="5618943" cy="0"/>
            </a:xfrm>
            <a:prstGeom prst="line">
              <a:avLst/>
            </a:prstGeom>
            <a:ln cap="flat" w="51532">
              <a:solidFill>
                <a:srgbClr val="145DA0"/>
              </a:solidFill>
              <a:prstDash val="solid"/>
              <a:headEnd type="none" len="sm" w="sm"/>
              <a:tailEnd type="none" len="sm" w="sm"/>
            </a:ln>
          </p:spPr>
        </p:sp>
        <p:sp>
          <p:nvSpPr>
            <p:cNvPr name="TextBox 23" id="23"/>
            <p:cNvSpPr txBox="true"/>
            <p:nvPr/>
          </p:nvSpPr>
          <p:spPr>
            <a:xfrm rot="0">
              <a:off x="422108" y="293647"/>
              <a:ext cx="4721690" cy="567756"/>
            </a:xfrm>
            <a:prstGeom prst="rect">
              <a:avLst/>
            </a:prstGeom>
          </p:spPr>
          <p:txBody>
            <a:bodyPr anchor="t" rtlCol="false" tIns="0" lIns="0" bIns="0" rIns="0">
              <a:spAutoFit/>
            </a:bodyPr>
            <a:lstStyle/>
            <a:p>
              <a:pPr algn="ctr">
                <a:lnSpc>
                  <a:spcPts val="3455"/>
                </a:lnSpc>
                <a:spcBef>
                  <a:spcPct val="0"/>
                </a:spcBef>
              </a:pPr>
              <a:r>
                <a:rPr lang="en-US" b="true" sz="2468">
                  <a:solidFill>
                    <a:srgbClr val="145DA0"/>
                  </a:solidFill>
                  <a:latin typeface="Poppins Bold"/>
                  <a:ea typeface="Poppins Bold"/>
                  <a:cs typeface="Poppins Bold"/>
                  <a:sym typeface="Poppins Bold"/>
                </a:rPr>
                <a:t>Notion</a:t>
              </a:r>
            </a:p>
          </p:txBody>
        </p:sp>
        <p:sp>
          <p:nvSpPr>
            <p:cNvPr name="Freeform 24" id="24"/>
            <p:cNvSpPr/>
            <p:nvPr/>
          </p:nvSpPr>
          <p:spPr>
            <a:xfrm flipH="false" flipV="false" rot="0">
              <a:off x="3741189" y="192446"/>
              <a:ext cx="686639" cy="743408"/>
            </a:xfrm>
            <a:custGeom>
              <a:avLst/>
              <a:gdLst/>
              <a:ahLst/>
              <a:cxnLst/>
              <a:rect r="r" b="b" t="t" l="l"/>
              <a:pathLst>
                <a:path h="743408" w="686639">
                  <a:moveTo>
                    <a:pt x="0" y="0"/>
                  </a:moveTo>
                  <a:lnTo>
                    <a:pt x="686639" y="0"/>
                  </a:lnTo>
                  <a:lnTo>
                    <a:pt x="686639" y="743408"/>
                  </a:lnTo>
                  <a:lnTo>
                    <a:pt x="0" y="7434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5" id="25"/>
            <p:cNvSpPr txBox="true"/>
            <p:nvPr/>
          </p:nvSpPr>
          <p:spPr>
            <a:xfrm rot="0">
              <a:off x="422108" y="1290957"/>
              <a:ext cx="4840998" cy="989872"/>
            </a:xfrm>
            <a:prstGeom prst="rect">
              <a:avLst/>
            </a:prstGeom>
          </p:spPr>
          <p:txBody>
            <a:bodyPr anchor="t" rtlCol="false" tIns="0" lIns="0" bIns="0" rIns="0">
              <a:spAutoFit/>
            </a:bodyPr>
            <a:lstStyle/>
            <a:p>
              <a:pPr algn="l" marL="459920" indent="-229960" lvl="1">
                <a:lnSpc>
                  <a:spcPts val="2982"/>
                </a:lnSpc>
                <a:buFont typeface="Arial"/>
                <a:buChar char="•"/>
              </a:pPr>
              <a:r>
                <a:rPr lang="en-US" sz="2130" spc="-42">
                  <a:solidFill>
                    <a:srgbClr val="145DA0"/>
                  </a:solidFill>
                  <a:latin typeface="Poppins"/>
                  <a:ea typeface="Poppins"/>
                  <a:cs typeface="Poppins"/>
                  <a:sym typeface="Poppins"/>
                </a:rPr>
                <a:t>及時同步與團隊協作</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文件與專案資訊管理</a:t>
              </a:r>
            </a:p>
          </p:txBody>
        </p:sp>
      </p:grpSp>
      <p:grpSp>
        <p:nvGrpSpPr>
          <p:cNvPr name="Group 26" id="26"/>
          <p:cNvGrpSpPr/>
          <p:nvPr/>
        </p:nvGrpSpPr>
        <p:grpSpPr>
          <a:xfrm rot="0">
            <a:off x="9809367" y="6641628"/>
            <a:ext cx="4263911" cy="3407179"/>
            <a:chOff x="0" y="0"/>
            <a:chExt cx="5685214" cy="4542905"/>
          </a:xfrm>
        </p:grpSpPr>
        <p:sp>
          <p:nvSpPr>
            <p:cNvPr name="Freeform 27" id="27"/>
            <p:cNvSpPr/>
            <p:nvPr/>
          </p:nvSpPr>
          <p:spPr>
            <a:xfrm flipH="false" flipV="false" rot="0">
              <a:off x="33515" y="3754936"/>
              <a:ext cx="5618943" cy="787969"/>
            </a:xfrm>
            <a:custGeom>
              <a:avLst/>
              <a:gdLst/>
              <a:ahLst/>
              <a:cxnLst/>
              <a:rect r="r" b="b" t="t" l="l"/>
              <a:pathLst>
                <a:path h="787969" w="5618943">
                  <a:moveTo>
                    <a:pt x="0" y="0"/>
                  </a:moveTo>
                  <a:lnTo>
                    <a:pt x="5618943" y="0"/>
                  </a:lnTo>
                  <a:lnTo>
                    <a:pt x="5618943" y="787969"/>
                  </a:lnTo>
                  <a:lnTo>
                    <a:pt x="0" y="787969"/>
                  </a:lnTo>
                  <a:lnTo>
                    <a:pt x="0" y="0"/>
                  </a:lnTo>
                  <a:close/>
                </a:path>
              </a:pathLst>
            </a:custGeom>
            <a:blipFill>
              <a:blip r:embed="rId2"/>
              <a:stretch>
                <a:fillRect l="0" t="-40835" r="0" b="0"/>
              </a:stretch>
            </a:blipFill>
          </p:spPr>
        </p:sp>
        <p:grpSp>
          <p:nvGrpSpPr>
            <p:cNvPr name="Group 28" id="28"/>
            <p:cNvGrpSpPr/>
            <p:nvPr/>
          </p:nvGrpSpPr>
          <p:grpSpPr>
            <a:xfrm rot="0">
              <a:off x="0" y="0"/>
              <a:ext cx="5685214" cy="3734021"/>
              <a:chOff x="0" y="0"/>
              <a:chExt cx="1416547" cy="930381"/>
            </a:xfrm>
          </p:grpSpPr>
          <p:sp>
            <p:nvSpPr>
              <p:cNvPr name="Freeform 29" id="29"/>
              <p:cNvSpPr/>
              <p:nvPr/>
            </p:nvSpPr>
            <p:spPr>
              <a:xfrm flipH="false" flipV="false" rot="0">
                <a:off x="0" y="0"/>
                <a:ext cx="1416547" cy="930381"/>
              </a:xfrm>
              <a:custGeom>
                <a:avLst/>
                <a:gdLst/>
                <a:ahLst/>
                <a:cxnLst/>
                <a:rect r="r" b="b" t="t" l="l"/>
                <a:pathLst>
                  <a:path h="930381" w="1416547">
                    <a:moveTo>
                      <a:pt x="46046" y="0"/>
                    </a:moveTo>
                    <a:lnTo>
                      <a:pt x="1370502" y="0"/>
                    </a:lnTo>
                    <a:cubicBezTo>
                      <a:pt x="1382714" y="0"/>
                      <a:pt x="1394426" y="4851"/>
                      <a:pt x="1403061" y="13487"/>
                    </a:cubicBezTo>
                    <a:cubicBezTo>
                      <a:pt x="1411696" y="22122"/>
                      <a:pt x="1416547" y="33834"/>
                      <a:pt x="1416547" y="46046"/>
                    </a:cubicBezTo>
                    <a:lnTo>
                      <a:pt x="1416547" y="884335"/>
                    </a:lnTo>
                    <a:cubicBezTo>
                      <a:pt x="1416547" y="896548"/>
                      <a:pt x="1411696" y="908259"/>
                      <a:pt x="1403061" y="916895"/>
                    </a:cubicBezTo>
                    <a:cubicBezTo>
                      <a:pt x="1394426" y="925530"/>
                      <a:pt x="1382714" y="930381"/>
                      <a:pt x="1370502" y="930381"/>
                    </a:cubicBezTo>
                    <a:lnTo>
                      <a:pt x="46046" y="930381"/>
                    </a:lnTo>
                    <a:cubicBezTo>
                      <a:pt x="33834" y="930381"/>
                      <a:pt x="22122" y="925530"/>
                      <a:pt x="13487" y="916895"/>
                    </a:cubicBezTo>
                    <a:cubicBezTo>
                      <a:pt x="4851" y="908259"/>
                      <a:pt x="0" y="896548"/>
                      <a:pt x="0" y="884335"/>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30" id="30"/>
              <p:cNvSpPr txBox="true"/>
              <p:nvPr/>
            </p:nvSpPr>
            <p:spPr>
              <a:xfrm>
                <a:off x="0" y="-38100"/>
                <a:ext cx="1416547" cy="968481"/>
              </a:xfrm>
              <a:prstGeom prst="rect">
                <a:avLst/>
              </a:prstGeom>
            </p:spPr>
            <p:txBody>
              <a:bodyPr anchor="ctr" rtlCol="false" tIns="50800" lIns="50800" bIns="50800" rIns="50800"/>
              <a:lstStyle/>
              <a:p>
                <a:pPr algn="ctr" marL="0" indent="0" lvl="0">
                  <a:lnSpc>
                    <a:spcPts val="2660"/>
                  </a:lnSpc>
                  <a:spcBef>
                    <a:spcPct val="0"/>
                  </a:spcBef>
                </a:pPr>
              </a:p>
            </p:txBody>
          </p:sp>
        </p:grpSp>
        <p:sp>
          <p:nvSpPr>
            <p:cNvPr name="AutoShape 31" id="31"/>
            <p:cNvSpPr/>
            <p:nvPr/>
          </p:nvSpPr>
          <p:spPr>
            <a:xfrm>
              <a:off x="33515" y="3734021"/>
              <a:ext cx="5618943" cy="0"/>
            </a:xfrm>
            <a:prstGeom prst="line">
              <a:avLst/>
            </a:prstGeom>
            <a:ln cap="flat" w="51532">
              <a:solidFill>
                <a:srgbClr val="145DA0"/>
              </a:solidFill>
              <a:prstDash val="solid"/>
              <a:headEnd type="none" len="sm" w="sm"/>
              <a:tailEnd type="none" len="sm" w="sm"/>
            </a:ln>
          </p:spPr>
        </p:sp>
        <p:sp>
          <p:nvSpPr>
            <p:cNvPr name="AutoShape 32" id="32"/>
            <p:cNvSpPr/>
            <p:nvPr/>
          </p:nvSpPr>
          <p:spPr>
            <a:xfrm>
              <a:off x="33515" y="3785943"/>
              <a:ext cx="5618943" cy="0"/>
            </a:xfrm>
            <a:prstGeom prst="line">
              <a:avLst/>
            </a:prstGeom>
            <a:ln cap="flat" w="51532">
              <a:solidFill>
                <a:srgbClr val="145DA0"/>
              </a:solidFill>
              <a:prstDash val="solid"/>
              <a:headEnd type="none" len="sm" w="sm"/>
              <a:tailEnd type="none" len="sm" w="sm"/>
            </a:ln>
          </p:spPr>
        </p:sp>
        <p:sp>
          <p:nvSpPr>
            <p:cNvPr name="TextBox 33" id="33"/>
            <p:cNvSpPr txBox="true"/>
            <p:nvPr/>
          </p:nvSpPr>
          <p:spPr>
            <a:xfrm rot="0">
              <a:off x="422108" y="293647"/>
              <a:ext cx="4721690" cy="567756"/>
            </a:xfrm>
            <a:prstGeom prst="rect">
              <a:avLst/>
            </a:prstGeom>
          </p:spPr>
          <p:txBody>
            <a:bodyPr anchor="t" rtlCol="false" tIns="0" lIns="0" bIns="0" rIns="0">
              <a:spAutoFit/>
            </a:bodyPr>
            <a:lstStyle/>
            <a:p>
              <a:pPr algn="ctr">
                <a:lnSpc>
                  <a:spcPts val="3455"/>
                </a:lnSpc>
                <a:spcBef>
                  <a:spcPct val="0"/>
                </a:spcBef>
              </a:pPr>
              <a:r>
                <a:rPr lang="en-US" b="true" sz="2468">
                  <a:solidFill>
                    <a:srgbClr val="145DA0"/>
                  </a:solidFill>
                  <a:latin typeface="Poppins Bold"/>
                  <a:ea typeface="Poppins Bold"/>
                  <a:cs typeface="Poppins Bold"/>
                  <a:sym typeface="Poppins Bold"/>
                </a:rPr>
                <a:t>Gantt Chart</a:t>
              </a:r>
            </a:p>
          </p:txBody>
        </p:sp>
        <p:sp>
          <p:nvSpPr>
            <p:cNvPr name="TextBox 34" id="34"/>
            <p:cNvSpPr txBox="true"/>
            <p:nvPr/>
          </p:nvSpPr>
          <p:spPr>
            <a:xfrm rot="0">
              <a:off x="227811" y="1290957"/>
              <a:ext cx="5230350" cy="989872"/>
            </a:xfrm>
            <a:prstGeom prst="rect">
              <a:avLst/>
            </a:prstGeom>
          </p:spPr>
          <p:txBody>
            <a:bodyPr anchor="t" rtlCol="false" tIns="0" lIns="0" bIns="0" rIns="0">
              <a:spAutoFit/>
            </a:bodyPr>
            <a:lstStyle/>
            <a:p>
              <a:pPr algn="l" marL="459920" indent="-229960" lvl="1">
                <a:lnSpc>
                  <a:spcPts val="2982"/>
                </a:lnSpc>
                <a:buFont typeface="Arial"/>
                <a:buChar char="•"/>
              </a:pPr>
              <a:r>
                <a:rPr lang="en-US" sz="2130" spc="-42">
                  <a:solidFill>
                    <a:srgbClr val="145DA0"/>
                  </a:solidFill>
                  <a:latin typeface="Poppins"/>
                  <a:ea typeface="Poppins"/>
                  <a:cs typeface="Poppins"/>
                  <a:sym typeface="Poppins"/>
                </a:rPr>
                <a:t>視覺化界面管理</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訂立開發流程</a:t>
              </a:r>
            </a:p>
          </p:txBody>
        </p:sp>
      </p:grpSp>
      <p:grpSp>
        <p:nvGrpSpPr>
          <p:cNvPr name="Group 35" id="35"/>
          <p:cNvGrpSpPr/>
          <p:nvPr/>
        </p:nvGrpSpPr>
        <p:grpSpPr>
          <a:xfrm rot="0">
            <a:off x="-2123887" y="-2346523"/>
            <a:ext cx="4693046" cy="4693046"/>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alpha val="15686"/>
                </a:srgbClr>
              </a:solidFill>
              <a:prstDash val="solid"/>
              <a:miter/>
            </a:ln>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38" id="38"/>
          <p:cNvGrpSpPr/>
          <p:nvPr/>
        </p:nvGrpSpPr>
        <p:grpSpPr>
          <a:xfrm rot="0">
            <a:off x="15573718" y="7940477"/>
            <a:ext cx="4693046" cy="4693046"/>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0569E">
                  <a:alpha val="15686"/>
                </a:srgbClr>
              </a:solidFill>
              <a:prstDash val="solid"/>
              <a:miter/>
            </a:ln>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41" id="41"/>
          <p:cNvGrpSpPr/>
          <p:nvPr/>
        </p:nvGrpSpPr>
        <p:grpSpPr>
          <a:xfrm rot="0">
            <a:off x="3921437" y="6641628"/>
            <a:ext cx="4263911" cy="3407179"/>
            <a:chOff x="0" y="0"/>
            <a:chExt cx="5685214" cy="4542905"/>
          </a:xfrm>
        </p:grpSpPr>
        <p:sp>
          <p:nvSpPr>
            <p:cNvPr name="Freeform 42" id="42"/>
            <p:cNvSpPr/>
            <p:nvPr/>
          </p:nvSpPr>
          <p:spPr>
            <a:xfrm flipH="false" flipV="false" rot="0">
              <a:off x="33515" y="3754936"/>
              <a:ext cx="5618943" cy="787969"/>
            </a:xfrm>
            <a:custGeom>
              <a:avLst/>
              <a:gdLst/>
              <a:ahLst/>
              <a:cxnLst/>
              <a:rect r="r" b="b" t="t" l="l"/>
              <a:pathLst>
                <a:path h="787969" w="5618943">
                  <a:moveTo>
                    <a:pt x="0" y="0"/>
                  </a:moveTo>
                  <a:lnTo>
                    <a:pt x="5618943" y="0"/>
                  </a:lnTo>
                  <a:lnTo>
                    <a:pt x="5618943" y="787969"/>
                  </a:lnTo>
                  <a:lnTo>
                    <a:pt x="0" y="787969"/>
                  </a:lnTo>
                  <a:lnTo>
                    <a:pt x="0" y="0"/>
                  </a:lnTo>
                  <a:close/>
                </a:path>
              </a:pathLst>
            </a:custGeom>
            <a:blipFill>
              <a:blip r:embed="rId2"/>
              <a:stretch>
                <a:fillRect l="0" t="-40835" r="0" b="0"/>
              </a:stretch>
            </a:blipFill>
          </p:spPr>
        </p:sp>
        <p:grpSp>
          <p:nvGrpSpPr>
            <p:cNvPr name="Group 43" id="43"/>
            <p:cNvGrpSpPr/>
            <p:nvPr/>
          </p:nvGrpSpPr>
          <p:grpSpPr>
            <a:xfrm rot="0">
              <a:off x="0" y="0"/>
              <a:ext cx="5685214" cy="3734021"/>
              <a:chOff x="0" y="0"/>
              <a:chExt cx="1416547" cy="930381"/>
            </a:xfrm>
          </p:grpSpPr>
          <p:sp>
            <p:nvSpPr>
              <p:cNvPr name="Freeform 44" id="44"/>
              <p:cNvSpPr/>
              <p:nvPr/>
            </p:nvSpPr>
            <p:spPr>
              <a:xfrm flipH="false" flipV="false" rot="0">
                <a:off x="0" y="0"/>
                <a:ext cx="1416547" cy="930381"/>
              </a:xfrm>
              <a:custGeom>
                <a:avLst/>
                <a:gdLst/>
                <a:ahLst/>
                <a:cxnLst/>
                <a:rect r="r" b="b" t="t" l="l"/>
                <a:pathLst>
                  <a:path h="930381" w="1416547">
                    <a:moveTo>
                      <a:pt x="46046" y="0"/>
                    </a:moveTo>
                    <a:lnTo>
                      <a:pt x="1370502" y="0"/>
                    </a:lnTo>
                    <a:cubicBezTo>
                      <a:pt x="1382714" y="0"/>
                      <a:pt x="1394426" y="4851"/>
                      <a:pt x="1403061" y="13487"/>
                    </a:cubicBezTo>
                    <a:cubicBezTo>
                      <a:pt x="1411696" y="22122"/>
                      <a:pt x="1416547" y="33834"/>
                      <a:pt x="1416547" y="46046"/>
                    </a:cubicBezTo>
                    <a:lnTo>
                      <a:pt x="1416547" y="884335"/>
                    </a:lnTo>
                    <a:cubicBezTo>
                      <a:pt x="1416547" y="896548"/>
                      <a:pt x="1411696" y="908259"/>
                      <a:pt x="1403061" y="916895"/>
                    </a:cubicBezTo>
                    <a:cubicBezTo>
                      <a:pt x="1394426" y="925530"/>
                      <a:pt x="1382714" y="930381"/>
                      <a:pt x="1370502" y="930381"/>
                    </a:cubicBezTo>
                    <a:lnTo>
                      <a:pt x="46046" y="930381"/>
                    </a:lnTo>
                    <a:cubicBezTo>
                      <a:pt x="33834" y="930381"/>
                      <a:pt x="22122" y="925530"/>
                      <a:pt x="13487" y="916895"/>
                    </a:cubicBezTo>
                    <a:cubicBezTo>
                      <a:pt x="4851" y="908259"/>
                      <a:pt x="0" y="896548"/>
                      <a:pt x="0" y="884335"/>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45" id="45"/>
              <p:cNvSpPr txBox="true"/>
              <p:nvPr/>
            </p:nvSpPr>
            <p:spPr>
              <a:xfrm>
                <a:off x="0" y="-38100"/>
                <a:ext cx="1416547" cy="96848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46" id="46"/>
            <p:cNvSpPr/>
            <p:nvPr/>
          </p:nvSpPr>
          <p:spPr>
            <a:xfrm>
              <a:off x="33515" y="3734021"/>
              <a:ext cx="5618943" cy="0"/>
            </a:xfrm>
            <a:prstGeom prst="line">
              <a:avLst/>
            </a:prstGeom>
            <a:ln cap="flat" w="51532">
              <a:solidFill>
                <a:srgbClr val="145DA0"/>
              </a:solidFill>
              <a:prstDash val="solid"/>
              <a:headEnd type="none" len="sm" w="sm"/>
              <a:tailEnd type="none" len="sm" w="sm"/>
            </a:ln>
          </p:spPr>
        </p:sp>
        <p:sp>
          <p:nvSpPr>
            <p:cNvPr name="AutoShape 47" id="47"/>
            <p:cNvSpPr/>
            <p:nvPr/>
          </p:nvSpPr>
          <p:spPr>
            <a:xfrm>
              <a:off x="33515" y="3785943"/>
              <a:ext cx="5618943" cy="0"/>
            </a:xfrm>
            <a:prstGeom prst="line">
              <a:avLst/>
            </a:prstGeom>
            <a:ln cap="flat" w="51532">
              <a:solidFill>
                <a:srgbClr val="145DA0"/>
              </a:solidFill>
              <a:prstDash val="solid"/>
              <a:headEnd type="none" len="sm" w="sm"/>
              <a:tailEnd type="none" len="sm" w="sm"/>
            </a:ln>
          </p:spPr>
        </p:sp>
        <p:sp>
          <p:nvSpPr>
            <p:cNvPr name="TextBox 48" id="48"/>
            <p:cNvSpPr txBox="true"/>
            <p:nvPr/>
          </p:nvSpPr>
          <p:spPr>
            <a:xfrm rot="0">
              <a:off x="422108" y="293647"/>
              <a:ext cx="4721690" cy="567756"/>
            </a:xfrm>
            <a:prstGeom prst="rect">
              <a:avLst/>
            </a:prstGeom>
          </p:spPr>
          <p:txBody>
            <a:bodyPr anchor="t" rtlCol="false" tIns="0" lIns="0" bIns="0" rIns="0">
              <a:spAutoFit/>
            </a:bodyPr>
            <a:lstStyle/>
            <a:p>
              <a:pPr algn="ctr">
                <a:lnSpc>
                  <a:spcPts val="3455"/>
                </a:lnSpc>
                <a:spcBef>
                  <a:spcPct val="0"/>
                </a:spcBef>
              </a:pPr>
              <a:r>
                <a:rPr lang="en-US" b="true" sz="2468">
                  <a:solidFill>
                    <a:srgbClr val="145DA0"/>
                  </a:solidFill>
                  <a:latin typeface="Poppins Bold"/>
                  <a:ea typeface="Poppins Bold"/>
                  <a:cs typeface="Poppins Bold"/>
                  <a:sym typeface="Poppins Bold"/>
                </a:rPr>
                <a:t>Github</a:t>
              </a:r>
            </a:p>
          </p:txBody>
        </p:sp>
        <p:sp>
          <p:nvSpPr>
            <p:cNvPr name="TextBox 49" id="49"/>
            <p:cNvSpPr txBox="true"/>
            <p:nvPr/>
          </p:nvSpPr>
          <p:spPr>
            <a:xfrm rot="0">
              <a:off x="227811" y="1290957"/>
              <a:ext cx="5230350" cy="1492305"/>
            </a:xfrm>
            <a:prstGeom prst="rect">
              <a:avLst/>
            </a:prstGeom>
          </p:spPr>
          <p:txBody>
            <a:bodyPr anchor="t" rtlCol="false" tIns="0" lIns="0" bIns="0" rIns="0">
              <a:spAutoFit/>
            </a:bodyPr>
            <a:lstStyle/>
            <a:p>
              <a:pPr algn="l" marL="459920" indent="-229960" lvl="1">
                <a:lnSpc>
                  <a:spcPts val="2982"/>
                </a:lnSpc>
                <a:buFont typeface="Arial"/>
                <a:buChar char="•"/>
              </a:pPr>
              <a:r>
                <a:rPr lang="en-US" sz="2130" spc="-42">
                  <a:solidFill>
                    <a:srgbClr val="145DA0"/>
                  </a:solidFill>
                  <a:latin typeface="Poppins"/>
                  <a:ea typeface="Poppins"/>
                  <a:cs typeface="Poppins"/>
                  <a:sym typeface="Poppins"/>
                </a:rPr>
                <a:t>簡易、強大、支援度廣</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版本控制</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掌握專案進程</a:t>
              </a:r>
            </a:p>
          </p:txBody>
        </p:sp>
      </p:grpSp>
      <p:sp>
        <p:nvSpPr>
          <p:cNvPr name="TextBox 50" id="50"/>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628114" y="1520958"/>
            <a:ext cx="9322150" cy="839772"/>
            <a:chOff x="0" y="0"/>
            <a:chExt cx="12429533" cy="1119696"/>
          </a:xfrm>
        </p:grpSpPr>
        <p:sp>
          <p:nvSpPr>
            <p:cNvPr name="Freeform 9" id="9"/>
            <p:cNvSpPr/>
            <p:nvPr/>
          </p:nvSpPr>
          <p:spPr>
            <a:xfrm flipH="false" flipV="false" rot="0">
              <a:off x="734514" y="0"/>
              <a:ext cx="1119696" cy="1119696"/>
            </a:xfrm>
            <a:custGeom>
              <a:avLst/>
              <a:gdLst/>
              <a:ahLst/>
              <a:cxnLst/>
              <a:rect r="r" b="b" t="t" l="l"/>
              <a:pathLst>
                <a:path h="1119696" w="1119696">
                  <a:moveTo>
                    <a:pt x="0" y="0"/>
                  </a:moveTo>
                  <a:lnTo>
                    <a:pt x="1119697" y="0"/>
                  </a:lnTo>
                  <a:lnTo>
                    <a:pt x="1119697" y="1119696"/>
                  </a:lnTo>
                  <a:lnTo>
                    <a:pt x="0" y="1119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0" id="10"/>
            <p:cNvGrpSpPr/>
            <p:nvPr/>
          </p:nvGrpSpPr>
          <p:grpSpPr>
            <a:xfrm rot="0">
              <a:off x="0" y="310777"/>
              <a:ext cx="498143" cy="49814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2" id="1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13" id="13"/>
            <p:cNvSpPr txBox="true"/>
            <p:nvPr/>
          </p:nvSpPr>
          <p:spPr>
            <a:xfrm rot="0">
              <a:off x="2260611" y="90583"/>
              <a:ext cx="10168923" cy="833755"/>
            </a:xfrm>
            <a:prstGeom prst="rect">
              <a:avLst/>
            </a:prstGeom>
          </p:spPr>
          <p:txBody>
            <a:bodyPr anchor="t" rtlCol="false" tIns="0" lIns="0" bIns="0" rIns="0">
              <a:spAutoFit/>
            </a:bodyPr>
            <a:lstStyle/>
            <a:p>
              <a:pPr algn="l">
                <a:lnSpc>
                  <a:spcPts val="5040"/>
                </a:lnSpc>
              </a:pPr>
              <a:r>
                <a:rPr lang="en-US" b="true" sz="3600" spc="-72">
                  <a:solidFill>
                    <a:srgbClr val="145DA0"/>
                  </a:solidFill>
                  <a:latin typeface="Poppins Bold"/>
                  <a:ea typeface="Poppins Bold"/>
                  <a:cs typeface="Poppins Bold"/>
                  <a:sym typeface="Poppins Bold"/>
                </a:rPr>
                <a:t>使用Figma製作UI/UX設計</a:t>
              </a:r>
            </a:p>
          </p:txBody>
        </p:sp>
      </p:grpSp>
      <p:grpSp>
        <p:nvGrpSpPr>
          <p:cNvPr name="Group 14" id="14"/>
          <p:cNvGrpSpPr/>
          <p:nvPr/>
        </p:nvGrpSpPr>
        <p:grpSpPr>
          <a:xfrm rot="0">
            <a:off x="8232857" y="3607859"/>
            <a:ext cx="8093615" cy="839772"/>
            <a:chOff x="0" y="0"/>
            <a:chExt cx="10791486" cy="1119696"/>
          </a:xfrm>
        </p:grpSpPr>
        <p:grpSp>
          <p:nvGrpSpPr>
            <p:cNvPr name="Group 15" id="15"/>
            <p:cNvGrpSpPr/>
            <p:nvPr/>
          </p:nvGrpSpPr>
          <p:grpSpPr>
            <a:xfrm rot="0">
              <a:off x="0" y="345907"/>
              <a:ext cx="498143" cy="49814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7" id="1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18" id="18"/>
            <p:cNvSpPr txBox="true"/>
            <p:nvPr/>
          </p:nvSpPr>
          <p:spPr>
            <a:xfrm rot="0">
              <a:off x="2468739" y="90583"/>
              <a:ext cx="8322747" cy="833755"/>
            </a:xfrm>
            <a:prstGeom prst="rect">
              <a:avLst/>
            </a:prstGeom>
          </p:spPr>
          <p:txBody>
            <a:bodyPr anchor="t" rtlCol="false" tIns="0" lIns="0" bIns="0" rIns="0">
              <a:spAutoFit/>
            </a:bodyPr>
            <a:lstStyle/>
            <a:p>
              <a:pPr algn="l" marL="0" indent="0" lvl="1">
                <a:lnSpc>
                  <a:spcPts val="5039"/>
                </a:lnSpc>
                <a:spcBef>
                  <a:spcPct val="0"/>
                </a:spcBef>
              </a:pPr>
              <a:r>
                <a:rPr lang="en-US" b="true" sz="3599" spc="-71">
                  <a:solidFill>
                    <a:srgbClr val="145DA0"/>
                  </a:solidFill>
                  <a:latin typeface="Poppins Bold"/>
                  <a:ea typeface="Poppins Bold"/>
                  <a:cs typeface="Poppins Bold"/>
                  <a:sym typeface="Poppins Bold"/>
                </a:rPr>
                <a:t>以Vue3作為前端網頁的框架</a:t>
              </a:r>
            </a:p>
          </p:txBody>
        </p:sp>
        <p:sp>
          <p:nvSpPr>
            <p:cNvPr name="Freeform 19" id="19"/>
            <p:cNvSpPr/>
            <p:nvPr/>
          </p:nvSpPr>
          <p:spPr>
            <a:xfrm flipH="false" flipV="false" rot="0">
              <a:off x="904543" y="0"/>
              <a:ext cx="1119696" cy="1119696"/>
            </a:xfrm>
            <a:custGeom>
              <a:avLst/>
              <a:gdLst/>
              <a:ahLst/>
              <a:cxnLst/>
              <a:rect r="r" b="b" t="t" l="l"/>
              <a:pathLst>
                <a:path h="1119696" w="1119696">
                  <a:moveTo>
                    <a:pt x="0" y="0"/>
                  </a:moveTo>
                  <a:lnTo>
                    <a:pt x="1119696" y="0"/>
                  </a:lnTo>
                  <a:lnTo>
                    <a:pt x="1119696" y="1119696"/>
                  </a:lnTo>
                  <a:lnTo>
                    <a:pt x="0" y="1119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20" id="20"/>
          <p:cNvGrpSpPr/>
          <p:nvPr/>
        </p:nvGrpSpPr>
        <p:grpSpPr>
          <a:xfrm rot="0">
            <a:off x="8269040" y="5694761"/>
            <a:ext cx="7805295" cy="839772"/>
            <a:chOff x="0" y="0"/>
            <a:chExt cx="10407060" cy="1119696"/>
          </a:xfrm>
        </p:grpSpPr>
        <p:grpSp>
          <p:nvGrpSpPr>
            <p:cNvPr name="Group 21" id="21"/>
            <p:cNvGrpSpPr/>
            <p:nvPr/>
          </p:nvGrpSpPr>
          <p:grpSpPr>
            <a:xfrm rot="0">
              <a:off x="0" y="310777"/>
              <a:ext cx="498143" cy="49814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24" id="24"/>
            <p:cNvSpPr txBox="true"/>
            <p:nvPr/>
          </p:nvSpPr>
          <p:spPr>
            <a:xfrm rot="0">
              <a:off x="2358514" y="76315"/>
              <a:ext cx="8048546" cy="833755"/>
            </a:xfrm>
            <a:prstGeom prst="rect">
              <a:avLst/>
            </a:prstGeom>
          </p:spPr>
          <p:txBody>
            <a:bodyPr anchor="t" rtlCol="false" tIns="0" lIns="0" bIns="0" rIns="0">
              <a:spAutoFit/>
            </a:bodyPr>
            <a:lstStyle/>
            <a:p>
              <a:pPr algn="l" marL="0" indent="0" lvl="1">
                <a:lnSpc>
                  <a:spcPts val="5039"/>
                </a:lnSpc>
                <a:spcBef>
                  <a:spcPct val="0"/>
                </a:spcBef>
              </a:pPr>
              <a:r>
                <a:rPr lang="en-US" b="true" sz="3599" spc="-71">
                  <a:solidFill>
                    <a:srgbClr val="145DA0"/>
                  </a:solidFill>
                  <a:latin typeface="Poppins Bold"/>
                  <a:ea typeface="Poppins Bold"/>
                  <a:cs typeface="Poppins Bold"/>
                  <a:sym typeface="Poppins Bold"/>
                </a:rPr>
                <a:t>利用Vue Router做路由管理</a:t>
              </a:r>
            </a:p>
          </p:txBody>
        </p:sp>
        <p:sp>
          <p:nvSpPr>
            <p:cNvPr name="Freeform 25" id="25"/>
            <p:cNvSpPr/>
            <p:nvPr/>
          </p:nvSpPr>
          <p:spPr>
            <a:xfrm flipH="false" flipV="false" rot="0">
              <a:off x="756217" y="0"/>
              <a:ext cx="1119696" cy="1119696"/>
            </a:xfrm>
            <a:custGeom>
              <a:avLst/>
              <a:gdLst/>
              <a:ahLst/>
              <a:cxnLst/>
              <a:rect r="r" b="b" t="t" l="l"/>
              <a:pathLst>
                <a:path h="1119696" w="1119696">
                  <a:moveTo>
                    <a:pt x="0" y="0"/>
                  </a:moveTo>
                  <a:lnTo>
                    <a:pt x="1119697" y="0"/>
                  </a:lnTo>
                  <a:lnTo>
                    <a:pt x="1119697" y="1119696"/>
                  </a:lnTo>
                  <a:lnTo>
                    <a:pt x="0" y="1119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26" id="26"/>
          <p:cNvGrpSpPr/>
          <p:nvPr/>
        </p:nvGrpSpPr>
        <p:grpSpPr>
          <a:xfrm rot="0">
            <a:off x="7692229" y="7781662"/>
            <a:ext cx="8170733" cy="839772"/>
            <a:chOff x="0" y="0"/>
            <a:chExt cx="10894311" cy="1119696"/>
          </a:xfrm>
        </p:grpSpPr>
        <p:grpSp>
          <p:nvGrpSpPr>
            <p:cNvPr name="Group 27" id="27"/>
            <p:cNvGrpSpPr/>
            <p:nvPr/>
          </p:nvGrpSpPr>
          <p:grpSpPr>
            <a:xfrm rot="0">
              <a:off x="0" y="310777"/>
              <a:ext cx="498143" cy="49814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30" id="30"/>
            <p:cNvSpPr txBox="true"/>
            <p:nvPr/>
          </p:nvSpPr>
          <p:spPr>
            <a:xfrm rot="0">
              <a:off x="2501986" y="96394"/>
              <a:ext cx="8392325" cy="822133"/>
            </a:xfrm>
            <a:prstGeom prst="rect">
              <a:avLst/>
            </a:prstGeom>
          </p:spPr>
          <p:txBody>
            <a:bodyPr anchor="t" rtlCol="false" tIns="0" lIns="0" bIns="0" rIns="0">
              <a:spAutoFit/>
            </a:bodyPr>
            <a:lstStyle/>
            <a:p>
              <a:pPr algn="l" marL="0" indent="0" lvl="1">
                <a:lnSpc>
                  <a:spcPts val="5039"/>
                </a:lnSpc>
                <a:spcBef>
                  <a:spcPct val="0"/>
                </a:spcBef>
              </a:pPr>
              <a:r>
                <a:rPr lang="en-US" b="true" sz="3599" spc="-71">
                  <a:solidFill>
                    <a:srgbClr val="145DA0"/>
                  </a:solidFill>
                  <a:latin typeface="Poppins Bold"/>
                  <a:ea typeface="Poppins Bold"/>
                  <a:cs typeface="Poppins Bold"/>
                  <a:sym typeface="Poppins Bold"/>
                </a:rPr>
                <a:t>API串接與資料處理</a:t>
              </a:r>
            </a:p>
          </p:txBody>
        </p:sp>
        <p:sp>
          <p:nvSpPr>
            <p:cNvPr name="Freeform 31" id="31"/>
            <p:cNvSpPr/>
            <p:nvPr/>
          </p:nvSpPr>
          <p:spPr>
            <a:xfrm flipH="false" flipV="false" rot="0">
              <a:off x="937790" y="0"/>
              <a:ext cx="1119696" cy="1119696"/>
            </a:xfrm>
            <a:custGeom>
              <a:avLst/>
              <a:gdLst/>
              <a:ahLst/>
              <a:cxnLst/>
              <a:rect r="r" b="b" t="t" l="l"/>
              <a:pathLst>
                <a:path h="1119696" w="1119696">
                  <a:moveTo>
                    <a:pt x="0" y="0"/>
                  </a:moveTo>
                  <a:lnTo>
                    <a:pt x="1119696" y="0"/>
                  </a:lnTo>
                  <a:lnTo>
                    <a:pt x="1119696" y="1119696"/>
                  </a:lnTo>
                  <a:lnTo>
                    <a:pt x="0" y="1119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sp>
        <p:nvSpPr>
          <p:cNvPr name="Freeform 32" id="32"/>
          <p:cNvSpPr/>
          <p:nvPr/>
        </p:nvSpPr>
        <p:spPr>
          <a:xfrm flipH="false" flipV="false" rot="-1079627">
            <a:off x="-874638" y="6385164"/>
            <a:ext cx="4602160" cy="5113511"/>
          </a:xfrm>
          <a:custGeom>
            <a:avLst/>
            <a:gdLst/>
            <a:ahLst/>
            <a:cxnLst/>
            <a:rect r="r" b="b" t="t" l="l"/>
            <a:pathLst>
              <a:path h="5113511" w="4602160">
                <a:moveTo>
                  <a:pt x="0" y="0"/>
                </a:moveTo>
                <a:lnTo>
                  <a:pt x="4602160" y="0"/>
                </a:lnTo>
                <a:lnTo>
                  <a:pt x="4602160" y="5113511"/>
                </a:lnTo>
                <a:lnTo>
                  <a:pt x="0" y="5113511"/>
                </a:lnTo>
                <a:lnTo>
                  <a:pt x="0" y="0"/>
                </a:lnTo>
                <a:close/>
              </a:path>
            </a:pathLst>
          </a:custGeom>
          <a:blipFill>
            <a:blip r:embed="rId4">
              <a:alphaModFix amt="70000"/>
              <a:extLst>
                <a:ext uri="{96DAC541-7B7A-43D3-8B79-37D633B846F1}">
                  <asvg:svgBlip xmlns:asvg="http://schemas.microsoft.com/office/drawing/2016/SVG/main" r:embed="rId5"/>
                </a:ext>
              </a:extLst>
            </a:blip>
            <a:stretch>
              <a:fillRect l="0" t="0" r="0" b="0"/>
            </a:stretch>
          </a:blipFill>
        </p:spPr>
      </p:sp>
      <p:sp>
        <p:nvSpPr>
          <p:cNvPr name="TextBox 33" id="33"/>
          <p:cNvSpPr txBox="true"/>
          <p:nvPr/>
        </p:nvSpPr>
        <p:spPr>
          <a:xfrm rot="0">
            <a:off x="1028700" y="2686439"/>
            <a:ext cx="4866231" cy="1624181"/>
          </a:xfrm>
          <a:prstGeom prst="rect">
            <a:avLst/>
          </a:prstGeom>
        </p:spPr>
        <p:txBody>
          <a:bodyPr anchor="t" rtlCol="false" tIns="0" lIns="0" bIns="0" rIns="0">
            <a:spAutoFit/>
          </a:bodyPr>
          <a:lstStyle/>
          <a:p>
            <a:pPr algn="l">
              <a:lnSpc>
                <a:spcPts val="6553"/>
              </a:lnSpc>
            </a:pPr>
            <a:r>
              <a:rPr lang="en-US" sz="4680" b="true">
                <a:solidFill>
                  <a:srgbClr val="FDFDFD"/>
                </a:solidFill>
                <a:latin typeface="Montserrat Bold"/>
                <a:ea typeface="Montserrat Bold"/>
                <a:cs typeface="Montserrat Bold"/>
                <a:sym typeface="Montserrat Bold"/>
              </a:rPr>
              <a:t>UI/UX、</a:t>
            </a:r>
          </a:p>
          <a:p>
            <a:pPr algn="l" marL="0" indent="0" lvl="0">
              <a:lnSpc>
                <a:spcPts val="6553"/>
              </a:lnSpc>
              <a:spcBef>
                <a:spcPct val="0"/>
              </a:spcBef>
            </a:pPr>
            <a:r>
              <a:rPr lang="en-US" b="true" sz="4680">
                <a:solidFill>
                  <a:srgbClr val="FDFDFD"/>
                </a:solidFill>
                <a:latin typeface="Montserrat Bold"/>
                <a:ea typeface="Montserrat Bold"/>
                <a:cs typeface="Montserrat Bold"/>
                <a:sym typeface="Montserrat Bold"/>
              </a:rPr>
              <a:t>Frontend</a:t>
            </a:r>
          </a:p>
        </p:txBody>
      </p:sp>
      <p:sp>
        <p:nvSpPr>
          <p:cNvPr name="TextBox 34" id="34"/>
          <p:cNvSpPr txBox="true"/>
          <p:nvPr/>
        </p:nvSpPr>
        <p:spPr>
          <a:xfrm rot="0">
            <a:off x="1028700" y="4970544"/>
            <a:ext cx="5885945" cy="509905"/>
          </a:xfrm>
          <a:prstGeom prst="rect">
            <a:avLst/>
          </a:prstGeom>
        </p:spPr>
        <p:txBody>
          <a:bodyPr anchor="t" rtlCol="false" tIns="0" lIns="0" bIns="0" rIns="0">
            <a:spAutoFit/>
          </a:bodyPr>
          <a:lstStyle/>
          <a:p>
            <a:pPr algn="l">
              <a:lnSpc>
                <a:spcPts val="3919"/>
              </a:lnSpc>
            </a:pPr>
            <a:r>
              <a:rPr lang="en-US" b="true" sz="2799" spc="-55">
                <a:solidFill>
                  <a:srgbClr val="FDFDFD"/>
                </a:solidFill>
                <a:latin typeface="Poppins Bold"/>
                <a:ea typeface="Poppins Bold"/>
                <a:cs typeface="Poppins Bold"/>
                <a:sym typeface="Poppins Bold"/>
              </a:rPr>
              <a:t>負責人：洪慧珊</a:t>
            </a:r>
          </a:p>
        </p:txBody>
      </p:sp>
      <p:sp>
        <p:nvSpPr>
          <p:cNvPr name="TextBox 35" id="35"/>
          <p:cNvSpPr txBox="true"/>
          <p:nvPr/>
        </p:nvSpPr>
        <p:spPr>
          <a:xfrm rot="0">
            <a:off x="1028700" y="4427277"/>
            <a:ext cx="5885945" cy="509905"/>
          </a:xfrm>
          <a:prstGeom prst="rect">
            <a:avLst/>
          </a:prstGeom>
        </p:spPr>
        <p:txBody>
          <a:bodyPr anchor="t" rtlCol="false" tIns="0" lIns="0" bIns="0" rIns="0">
            <a:spAutoFit/>
          </a:bodyPr>
          <a:lstStyle/>
          <a:p>
            <a:pPr algn="l">
              <a:lnSpc>
                <a:spcPts val="3919"/>
              </a:lnSpc>
            </a:pPr>
            <a:r>
              <a:rPr lang="en-US" b="true" sz="2799" spc="-55">
                <a:solidFill>
                  <a:srgbClr val="FDFDFD"/>
                </a:solidFill>
                <a:latin typeface="Poppins Bold"/>
                <a:ea typeface="Poppins Bold"/>
                <a:cs typeface="Poppins Bold"/>
                <a:sym typeface="Poppins Bold"/>
              </a:rPr>
              <a:t>UI/UX設計、前端工程師</a:t>
            </a:r>
          </a:p>
        </p:txBody>
      </p:sp>
      <p:sp>
        <p:nvSpPr>
          <p:cNvPr name="TextBox 36" id="36"/>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578912" y="904875"/>
            <a:ext cx="17130177" cy="2228215"/>
          </a:xfrm>
          <a:prstGeom prst="rect">
            <a:avLst/>
          </a:prstGeom>
        </p:spPr>
        <p:txBody>
          <a:bodyPr anchor="t" rtlCol="false" tIns="0" lIns="0" bIns="0" rIns="0">
            <a:spAutoFit/>
          </a:bodyPr>
          <a:lstStyle/>
          <a:p>
            <a:pPr algn="ctr">
              <a:lnSpc>
                <a:spcPts val="8959"/>
              </a:lnSpc>
            </a:pPr>
            <a:r>
              <a:rPr lang="en-US" sz="6399" b="true">
                <a:solidFill>
                  <a:srgbClr val="00569E"/>
                </a:solidFill>
                <a:latin typeface="Montserrat Bold"/>
                <a:ea typeface="Montserrat Bold"/>
                <a:cs typeface="Montserrat Bold"/>
                <a:sym typeface="Montserrat Bold"/>
              </a:rPr>
              <a:t>UI/UX Designer &amp; Frontend Engineer</a:t>
            </a:r>
          </a:p>
          <a:p>
            <a:pPr algn="ctr" marL="0" indent="0" lvl="0">
              <a:lnSpc>
                <a:spcPts val="8959"/>
              </a:lnSpc>
              <a:spcBef>
                <a:spcPct val="0"/>
              </a:spcBef>
            </a:pPr>
            <a:r>
              <a:rPr lang="en-US" b="true" sz="6399">
                <a:solidFill>
                  <a:srgbClr val="00569E"/>
                </a:solidFill>
                <a:latin typeface="Montserrat Bold"/>
                <a:ea typeface="Montserrat Bold"/>
                <a:cs typeface="Montserrat Bold"/>
                <a:sym typeface="Montserrat Bold"/>
              </a:rPr>
              <a:t>使用技術</a:t>
            </a:r>
          </a:p>
        </p:txBody>
      </p:sp>
      <p:grpSp>
        <p:nvGrpSpPr>
          <p:cNvPr name="Group 6" id="6"/>
          <p:cNvGrpSpPr/>
          <p:nvPr/>
        </p:nvGrpSpPr>
        <p:grpSpPr>
          <a:xfrm rot="0">
            <a:off x="3921437" y="3320814"/>
            <a:ext cx="4263911" cy="3407179"/>
            <a:chOff x="0" y="0"/>
            <a:chExt cx="5685214" cy="4542905"/>
          </a:xfrm>
        </p:grpSpPr>
        <p:sp>
          <p:nvSpPr>
            <p:cNvPr name="Freeform 7" id="7"/>
            <p:cNvSpPr/>
            <p:nvPr/>
          </p:nvSpPr>
          <p:spPr>
            <a:xfrm flipH="false" flipV="false" rot="0">
              <a:off x="33515" y="3754936"/>
              <a:ext cx="5618943" cy="787969"/>
            </a:xfrm>
            <a:custGeom>
              <a:avLst/>
              <a:gdLst/>
              <a:ahLst/>
              <a:cxnLst/>
              <a:rect r="r" b="b" t="t" l="l"/>
              <a:pathLst>
                <a:path h="787969" w="5618943">
                  <a:moveTo>
                    <a:pt x="0" y="0"/>
                  </a:moveTo>
                  <a:lnTo>
                    <a:pt x="5618943" y="0"/>
                  </a:lnTo>
                  <a:lnTo>
                    <a:pt x="5618943" y="787969"/>
                  </a:lnTo>
                  <a:lnTo>
                    <a:pt x="0" y="787969"/>
                  </a:lnTo>
                  <a:lnTo>
                    <a:pt x="0" y="0"/>
                  </a:lnTo>
                  <a:close/>
                </a:path>
              </a:pathLst>
            </a:custGeom>
            <a:blipFill>
              <a:blip r:embed="rId2"/>
              <a:stretch>
                <a:fillRect l="0" t="-40835" r="0" b="0"/>
              </a:stretch>
            </a:blipFill>
          </p:spPr>
        </p:sp>
        <p:grpSp>
          <p:nvGrpSpPr>
            <p:cNvPr name="Group 8" id="8"/>
            <p:cNvGrpSpPr/>
            <p:nvPr/>
          </p:nvGrpSpPr>
          <p:grpSpPr>
            <a:xfrm rot="0">
              <a:off x="0" y="0"/>
              <a:ext cx="5685214" cy="3754936"/>
              <a:chOff x="0" y="0"/>
              <a:chExt cx="1416547" cy="935593"/>
            </a:xfrm>
          </p:grpSpPr>
          <p:sp>
            <p:nvSpPr>
              <p:cNvPr name="Freeform 9" id="9"/>
              <p:cNvSpPr/>
              <p:nvPr/>
            </p:nvSpPr>
            <p:spPr>
              <a:xfrm flipH="false" flipV="false" rot="0">
                <a:off x="0" y="0"/>
                <a:ext cx="1416547" cy="935593"/>
              </a:xfrm>
              <a:custGeom>
                <a:avLst/>
                <a:gdLst/>
                <a:ahLst/>
                <a:cxnLst/>
                <a:rect r="r" b="b" t="t" l="l"/>
                <a:pathLst>
                  <a:path h="935593" w="1416547">
                    <a:moveTo>
                      <a:pt x="45392" y="0"/>
                    </a:moveTo>
                    <a:lnTo>
                      <a:pt x="1371155" y="0"/>
                    </a:lnTo>
                    <a:cubicBezTo>
                      <a:pt x="1396225" y="0"/>
                      <a:pt x="1416547" y="20323"/>
                      <a:pt x="1416547" y="45392"/>
                    </a:cubicBezTo>
                    <a:lnTo>
                      <a:pt x="1416547" y="890201"/>
                    </a:lnTo>
                    <a:cubicBezTo>
                      <a:pt x="1416547" y="915270"/>
                      <a:pt x="1396225" y="935593"/>
                      <a:pt x="1371155" y="935593"/>
                    </a:cubicBezTo>
                    <a:lnTo>
                      <a:pt x="45392" y="935593"/>
                    </a:lnTo>
                    <a:cubicBezTo>
                      <a:pt x="20323" y="935593"/>
                      <a:pt x="0" y="915270"/>
                      <a:pt x="0" y="890201"/>
                    </a:cubicBezTo>
                    <a:lnTo>
                      <a:pt x="0" y="45392"/>
                    </a:lnTo>
                    <a:cubicBezTo>
                      <a:pt x="0" y="20323"/>
                      <a:pt x="20323" y="0"/>
                      <a:pt x="45392" y="0"/>
                    </a:cubicBezTo>
                    <a:close/>
                  </a:path>
                </a:pathLst>
              </a:custGeom>
              <a:solidFill>
                <a:srgbClr val="FDFDFD"/>
              </a:solidFill>
              <a:ln w="38100" cap="rnd">
                <a:solidFill>
                  <a:srgbClr val="145DA0"/>
                </a:solidFill>
                <a:prstDash val="solid"/>
                <a:round/>
              </a:ln>
            </p:spPr>
          </p:sp>
          <p:sp>
            <p:nvSpPr>
              <p:cNvPr name="TextBox 10" id="10"/>
              <p:cNvSpPr txBox="true"/>
              <p:nvPr/>
            </p:nvSpPr>
            <p:spPr>
              <a:xfrm>
                <a:off x="0" y="-38100"/>
                <a:ext cx="1416547" cy="973693"/>
              </a:xfrm>
              <a:prstGeom prst="rect">
                <a:avLst/>
              </a:prstGeom>
            </p:spPr>
            <p:txBody>
              <a:bodyPr anchor="ctr" rtlCol="false" tIns="51532" lIns="51532" bIns="51532" rIns="51532"/>
              <a:lstStyle/>
              <a:p>
                <a:pPr algn="ctr" marL="0" indent="0" lvl="0">
                  <a:lnSpc>
                    <a:spcPts val="2660"/>
                  </a:lnSpc>
                  <a:spcBef>
                    <a:spcPct val="0"/>
                  </a:spcBef>
                </a:pPr>
              </a:p>
            </p:txBody>
          </p:sp>
        </p:grpSp>
        <p:sp>
          <p:nvSpPr>
            <p:cNvPr name="AutoShape 11" id="11"/>
            <p:cNvSpPr/>
            <p:nvPr/>
          </p:nvSpPr>
          <p:spPr>
            <a:xfrm>
              <a:off x="33515" y="3734021"/>
              <a:ext cx="5618943" cy="0"/>
            </a:xfrm>
            <a:prstGeom prst="line">
              <a:avLst/>
            </a:prstGeom>
            <a:ln cap="flat" w="50800">
              <a:solidFill>
                <a:srgbClr val="145DA0"/>
              </a:solidFill>
              <a:prstDash val="solid"/>
              <a:headEnd type="none" len="sm" w="sm"/>
              <a:tailEnd type="none" len="sm" w="sm"/>
            </a:ln>
          </p:spPr>
        </p:sp>
        <p:sp>
          <p:nvSpPr>
            <p:cNvPr name="AutoShape 12" id="12"/>
            <p:cNvSpPr/>
            <p:nvPr/>
          </p:nvSpPr>
          <p:spPr>
            <a:xfrm>
              <a:off x="33515" y="3785943"/>
              <a:ext cx="5618943" cy="0"/>
            </a:xfrm>
            <a:prstGeom prst="line">
              <a:avLst/>
            </a:prstGeom>
            <a:ln cap="flat" w="50800">
              <a:solidFill>
                <a:srgbClr val="145DA0"/>
              </a:solidFill>
              <a:prstDash val="solid"/>
              <a:headEnd type="none" len="sm" w="sm"/>
              <a:tailEnd type="none" len="sm" w="sm"/>
            </a:ln>
          </p:spPr>
        </p:sp>
        <p:sp>
          <p:nvSpPr>
            <p:cNvPr name="TextBox 13" id="13"/>
            <p:cNvSpPr txBox="true"/>
            <p:nvPr/>
          </p:nvSpPr>
          <p:spPr>
            <a:xfrm rot="0">
              <a:off x="481762" y="422638"/>
              <a:ext cx="4721690" cy="567756"/>
            </a:xfrm>
            <a:prstGeom prst="rect">
              <a:avLst/>
            </a:prstGeom>
          </p:spPr>
          <p:txBody>
            <a:bodyPr anchor="t" rtlCol="false" tIns="0" lIns="0" bIns="0" rIns="0">
              <a:spAutoFit/>
            </a:bodyPr>
            <a:lstStyle/>
            <a:p>
              <a:pPr algn="ctr">
                <a:lnSpc>
                  <a:spcPts val="3455"/>
                </a:lnSpc>
                <a:spcBef>
                  <a:spcPct val="0"/>
                </a:spcBef>
              </a:pPr>
              <a:r>
                <a:rPr lang="en-US" b="true" sz="2468">
                  <a:solidFill>
                    <a:srgbClr val="145DA0"/>
                  </a:solidFill>
                  <a:latin typeface="Poppins Bold"/>
                  <a:ea typeface="Poppins Bold"/>
                  <a:cs typeface="Poppins Bold"/>
                  <a:sym typeface="Poppins Bold"/>
                </a:rPr>
                <a:t>Figma</a:t>
              </a:r>
            </a:p>
          </p:txBody>
        </p:sp>
        <p:sp>
          <p:nvSpPr>
            <p:cNvPr name="TextBox 14" id="14"/>
            <p:cNvSpPr txBox="true"/>
            <p:nvPr/>
          </p:nvSpPr>
          <p:spPr>
            <a:xfrm rot="0">
              <a:off x="307212" y="1313999"/>
              <a:ext cx="5070791" cy="1492305"/>
            </a:xfrm>
            <a:prstGeom prst="rect">
              <a:avLst/>
            </a:prstGeom>
          </p:spPr>
          <p:txBody>
            <a:bodyPr anchor="t" rtlCol="false" tIns="0" lIns="0" bIns="0" rIns="0">
              <a:spAutoFit/>
            </a:bodyPr>
            <a:lstStyle/>
            <a:p>
              <a:pPr algn="l" marL="459920" indent="-229960" lvl="1">
                <a:lnSpc>
                  <a:spcPts val="2982"/>
                </a:lnSpc>
                <a:buFont typeface="Arial"/>
                <a:buChar char="•"/>
              </a:pPr>
              <a:r>
                <a:rPr lang="en-US" sz="2130" spc="-42">
                  <a:solidFill>
                    <a:srgbClr val="145DA0"/>
                  </a:solidFill>
                  <a:latin typeface="Poppins"/>
                  <a:ea typeface="Poppins"/>
                  <a:cs typeface="Poppins"/>
                  <a:sym typeface="Poppins"/>
                </a:rPr>
                <a:t>用於創建高保真原型和設計系統</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對開發者友善且穩定</a:t>
              </a:r>
            </a:p>
          </p:txBody>
        </p:sp>
      </p:grpSp>
      <p:sp>
        <p:nvSpPr>
          <p:cNvPr name="Freeform 15" id="15"/>
          <p:cNvSpPr/>
          <p:nvPr/>
        </p:nvSpPr>
        <p:spPr>
          <a:xfrm flipH="false" flipV="false" rot="0">
            <a:off x="9834503" y="6137016"/>
            <a:ext cx="4214207" cy="590977"/>
          </a:xfrm>
          <a:custGeom>
            <a:avLst/>
            <a:gdLst/>
            <a:ahLst/>
            <a:cxnLst/>
            <a:rect r="r" b="b" t="t" l="l"/>
            <a:pathLst>
              <a:path h="590977" w="4214207">
                <a:moveTo>
                  <a:pt x="0" y="0"/>
                </a:moveTo>
                <a:lnTo>
                  <a:pt x="4214207" y="0"/>
                </a:lnTo>
                <a:lnTo>
                  <a:pt x="4214207" y="590977"/>
                </a:lnTo>
                <a:lnTo>
                  <a:pt x="0" y="590977"/>
                </a:lnTo>
                <a:lnTo>
                  <a:pt x="0" y="0"/>
                </a:lnTo>
                <a:close/>
              </a:path>
            </a:pathLst>
          </a:custGeom>
          <a:blipFill>
            <a:blip r:embed="rId2"/>
            <a:stretch>
              <a:fillRect l="0" t="-40835" r="0" b="0"/>
            </a:stretch>
          </a:blipFill>
        </p:spPr>
      </p:sp>
      <p:grpSp>
        <p:nvGrpSpPr>
          <p:cNvPr name="Group 16" id="16"/>
          <p:cNvGrpSpPr/>
          <p:nvPr/>
        </p:nvGrpSpPr>
        <p:grpSpPr>
          <a:xfrm rot="0">
            <a:off x="9809367" y="3320814"/>
            <a:ext cx="4263911" cy="2816202"/>
            <a:chOff x="0" y="0"/>
            <a:chExt cx="1416547" cy="935593"/>
          </a:xfrm>
        </p:grpSpPr>
        <p:sp>
          <p:nvSpPr>
            <p:cNvPr name="Freeform 17" id="17"/>
            <p:cNvSpPr/>
            <p:nvPr/>
          </p:nvSpPr>
          <p:spPr>
            <a:xfrm flipH="false" flipV="false" rot="0">
              <a:off x="0" y="0"/>
              <a:ext cx="1416547" cy="935593"/>
            </a:xfrm>
            <a:custGeom>
              <a:avLst/>
              <a:gdLst/>
              <a:ahLst/>
              <a:cxnLst/>
              <a:rect r="r" b="b" t="t" l="l"/>
              <a:pathLst>
                <a:path h="935593" w="1416547">
                  <a:moveTo>
                    <a:pt x="45392" y="0"/>
                  </a:moveTo>
                  <a:lnTo>
                    <a:pt x="1371155" y="0"/>
                  </a:lnTo>
                  <a:cubicBezTo>
                    <a:pt x="1396225" y="0"/>
                    <a:pt x="1416547" y="20323"/>
                    <a:pt x="1416547" y="45392"/>
                  </a:cubicBezTo>
                  <a:lnTo>
                    <a:pt x="1416547" y="890201"/>
                  </a:lnTo>
                  <a:cubicBezTo>
                    <a:pt x="1416547" y="915270"/>
                    <a:pt x="1396225" y="935593"/>
                    <a:pt x="1371155" y="935593"/>
                  </a:cubicBezTo>
                  <a:lnTo>
                    <a:pt x="45392" y="935593"/>
                  </a:lnTo>
                  <a:cubicBezTo>
                    <a:pt x="20323" y="935593"/>
                    <a:pt x="0" y="915270"/>
                    <a:pt x="0" y="890201"/>
                  </a:cubicBezTo>
                  <a:lnTo>
                    <a:pt x="0" y="45392"/>
                  </a:lnTo>
                  <a:cubicBezTo>
                    <a:pt x="0" y="20323"/>
                    <a:pt x="20323" y="0"/>
                    <a:pt x="45392" y="0"/>
                  </a:cubicBezTo>
                  <a:close/>
                </a:path>
              </a:pathLst>
            </a:custGeom>
            <a:solidFill>
              <a:srgbClr val="FDFDFD"/>
            </a:solidFill>
            <a:ln w="38100" cap="rnd">
              <a:solidFill>
                <a:srgbClr val="145DA0"/>
              </a:solidFill>
              <a:prstDash val="solid"/>
              <a:round/>
            </a:ln>
          </p:spPr>
        </p:sp>
        <p:sp>
          <p:nvSpPr>
            <p:cNvPr name="TextBox 18" id="18"/>
            <p:cNvSpPr txBox="true"/>
            <p:nvPr/>
          </p:nvSpPr>
          <p:spPr>
            <a:xfrm>
              <a:off x="0" y="-38100"/>
              <a:ext cx="1416547" cy="973693"/>
            </a:xfrm>
            <a:prstGeom prst="rect">
              <a:avLst/>
            </a:prstGeom>
          </p:spPr>
          <p:txBody>
            <a:bodyPr anchor="ctr" rtlCol="false" tIns="51532" lIns="51532" bIns="51532" rIns="51532"/>
            <a:lstStyle/>
            <a:p>
              <a:pPr algn="ctr" marL="0" indent="0" lvl="0">
                <a:lnSpc>
                  <a:spcPts val="2659"/>
                </a:lnSpc>
                <a:spcBef>
                  <a:spcPct val="0"/>
                </a:spcBef>
              </a:pPr>
            </a:p>
          </p:txBody>
        </p:sp>
      </p:grpSp>
      <p:sp>
        <p:nvSpPr>
          <p:cNvPr name="AutoShape 19" id="19"/>
          <p:cNvSpPr/>
          <p:nvPr/>
        </p:nvSpPr>
        <p:spPr>
          <a:xfrm>
            <a:off x="9834503" y="6121330"/>
            <a:ext cx="4214207" cy="0"/>
          </a:xfrm>
          <a:prstGeom prst="line">
            <a:avLst/>
          </a:prstGeom>
          <a:ln cap="flat" w="38100">
            <a:solidFill>
              <a:srgbClr val="145DA0"/>
            </a:solidFill>
            <a:prstDash val="solid"/>
            <a:headEnd type="none" len="sm" w="sm"/>
            <a:tailEnd type="none" len="sm" w="sm"/>
          </a:ln>
        </p:spPr>
      </p:sp>
      <p:sp>
        <p:nvSpPr>
          <p:cNvPr name="AutoShape 20" id="20"/>
          <p:cNvSpPr/>
          <p:nvPr/>
        </p:nvSpPr>
        <p:spPr>
          <a:xfrm>
            <a:off x="9834503" y="6160272"/>
            <a:ext cx="4214207" cy="0"/>
          </a:xfrm>
          <a:prstGeom prst="line">
            <a:avLst/>
          </a:prstGeom>
          <a:ln cap="flat" w="38100">
            <a:solidFill>
              <a:srgbClr val="145DA0"/>
            </a:solidFill>
            <a:prstDash val="solid"/>
            <a:headEnd type="none" len="sm" w="sm"/>
            <a:tailEnd type="none" len="sm" w="sm"/>
          </a:ln>
        </p:spPr>
      </p:sp>
      <p:sp>
        <p:nvSpPr>
          <p:cNvPr name="TextBox 21" id="21"/>
          <p:cNvSpPr txBox="true"/>
          <p:nvPr/>
        </p:nvSpPr>
        <p:spPr>
          <a:xfrm rot="0">
            <a:off x="10125948" y="3618743"/>
            <a:ext cx="3541268" cy="444867"/>
          </a:xfrm>
          <a:prstGeom prst="rect">
            <a:avLst/>
          </a:prstGeom>
        </p:spPr>
        <p:txBody>
          <a:bodyPr anchor="t" rtlCol="false" tIns="0" lIns="0" bIns="0" rIns="0">
            <a:spAutoFit/>
          </a:bodyPr>
          <a:lstStyle/>
          <a:p>
            <a:pPr algn="ctr">
              <a:lnSpc>
                <a:spcPts val="3455"/>
              </a:lnSpc>
              <a:spcBef>
                <a:spcPct val="0"/>
              </a:spcBef>
            </a:pPr>
            <a:r>
              <a:rPr lang="en-US" b="true" sz="2468">
                <a:solidFill>
                  <a:srgbClr val="145DA0"/>
                </a:solidFill>
                <a:latin typeface="Poppins Bold"/>
                <a:ea typeface="Poppins Bold"/>
                <a:cs typeface="Poppins Bold"/>
                <a:sym typeface="Poppins Bold"/>
              </a:rPr>
              <a:t>Vue 3</a:t>
            </a:r>
          </a:p>
        </p:txBody>
      </p:sp>
      <p:sp>
        <p:nvSpPr>
          <p:cNvPr name="TextBox 22" id="22"/>
          <p:cNvSpPr txBox="true"/>
          <p:nvPr/>
        </p:nvSpPr>
        <p:spPr>
          <a:xfrm rot="0">
            <a:off x="10081208" y="4292026"/>
            <a:ext cx="3630749" cy="756692"/>
          </a:xfrm>
          <a:prstGeom prst="rect">
            <a:avLst/>
          </a:prstGeom>
        </p:spPr>
        <p:txBody>
          <a:bodyPr anchor="t" rtlCol="false" tIns="0" lIns="0" bIns="0" rIns="0">
            <a:spAutoFit/>
          </a:bodyPr>
          <a:lstStyle/>
          <a:p>
            <a:pPr algn="l" marL="459920" indent="-229960" lvl="1">
              <a:lnSpc>
                <a:spcPts val="2982"/>
              </a:lnSpc>
              <a:buFont typeface="Arial"/>
              <a:buChar char="•"/>
            </a:pPr>
            <a:r>
              <a:rPr lang="en-US" sz="2130" spc="-42">
                <a:solidFill>
                  <a:srgbClr val="145DA0"/>
                </a:solidFill>
                <a:latin typeface="Poppins"/>
                <a:ea typeface="Poppins"/>
                <a:cs typeface="Poppins"/>
                <a:sym typeface="Poppins"/>
              </a:rPr>
              <a:t>漸進式 JavaScript </a:t>
            </a:r>
            <a:r>
              <a:rPr lang="en-US" sz="2130" spc="-42">
                <a:solidFill>
                  <a:srgbClr val="145DA0"/>
                </a:solidFill>
                <a:latin typeface="Poppins"/>
                <a:ea typeface="Poppins"/>
                <a:cs typeface="Poppins"/>
                <a:sym typeface="Poppins"/>
              </a:rPr>
              <a:t>框架</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高效能地建構使用者介面</a:t>
            </a:r>
          </a:p>
        </p:txBody>
      </p:sp>
      <p:sp>
        <p:nvSpPr>
          <p:cNvPr name="Freeform 23" id="23"/>
          <p:cNvSpPr/>
          <p:nvPr/>
        </p:nvSpPr>
        <p:spPr>
          <a:xfrm flipH="false" flipV="false" rot="0">
            <a:off x="9834503" y="9457830"/>
            <a:ext cx="4214207" cy="590977"/>
          </a:xfrm>
          <a:custGeom>
            <a:avLst/>
            <a:gdLst/>
            <a:ahLst/>
            <a:cxnLst/>
            <a:rect r="r" b="b" t="t" l="l"/>
            <a:pathLst>
              <a:path h="590977" w="4214207">
                <a:moveTo>
                  <a:pt x="0" y="0"/>
                </a:moveTo>
                <a:lnTo>
                  <a:pt x="4214207" y="0"/>
                </a:lnTo>
                <a:lnTo>
                  <a:pt x="4214207" y="590977"/>
                </a:lnTo>
                <a:lnTo>
                  <a:pt x="0" y="590977"/>
                </a:lnTo>
                <a:lnTo>
                  <a:pt x="0" y="0"/>
                </a:lnTo>
                <a:close/>
              </a:path>
            </a:pathLst>
          </a:custGeom>
          <a:blipFill>
            <a:blip r:embed="rId2"/>
            <a:stretch>
              <a:fillRect l="0" t="-40835" r="0" b="0"/>
            </a:stretch>
          </a:blipFill>
        </p:spPr>
      </p:sp>
      <p:grpSp>
        <p:nvGrpSpPr>
          <p:cNvPr name="Group 24" id="24"/>
          <p:cNvGrpSpPr/>
          <p:nvPr/>
        </p:nvGrpSpPr>
        <p:grpSpPr>
          <a:xfrm rot="0">
            <a:off x="9809367" y="6641628"/>
            <a:ext cx="4263911" cy="2800516"/>
            <a:chOff x="0" y="0"/>
            <a:chExt cx="1416547" cy="930381"/>
          </a:xfrm>
        </p:grpSpPr>
        <p:sp>
          <p:nvSpPr>
            <p:cNvPr name="Freeform 25" id="25"/>
            <p:cNvSpPr/>
            <p:nvPr/>
          </p:nvSpPr>
          <p:spPr>
            <a:xfrm flipH="false" flipV="false" rot="0">
              <a:off x="0" y="0"/>
              <a:ext cx="1416547" cy="930381"/>
            </a:xfrm>
            <a:custGeom>
              <a:avLst/>
              <a:gdLst/>
              <a:ahLst/>
              <a:cxnLst/>
              <a:rect r="r" b="b" t="t" l="l"/>
              <a:pathLst>
                <a:path h="930381" w="1416547">
                  <a:moveTo>
                    <a:pt x="45392" y="0"/>
                  </a:moveTo>
                  <a:lnTo>
                    <a:pt x="1371155" y="0"/>
                  </a:lnTo>
                  <a:cubicBezTo>
                    <a:pt x="1396225" y="0"/>
                    <a:pt x="1416547" y="20323"/>
                    <a:pt x="1416547" y="45392"/>
                  </a:cubicBezTo>
                  <a:lnTo>
                    <a:pt x="1416547" y="884989"/>
                  </a:lnTo>
                  <a:cubicBezTo>
                    <a:pt x="1416547" y="910059"/>
                    <a:pt x="1396225" y="930381"/>
                    <a:pt x="1371155" y="930381"/>
                  </a:cubicBezTo>
                  <a:lnTo>
                    <a:pt x="45392" y="930381"/>
                  </a:lnTo>
                  <a:cubicBezTo>
                    <a:pt x="20323" y="930381"/>
                    <a:pt x="0" y="910059"/>
                    <a:pt x="0" y="884989"/>
                  </a:cubicBezTo>
                  <a:lnTo>
                    <a:pt x="0" y="45392"/>
                  </a:lnTo>
                  <a:cubicBezTo>
                    <a:pt x="0" y="20323"/>
                    <a:pt x="20323" y="0"/>
                    <a:pt x="45392" y="0"/>
                  </a:cubicBezTo>
                  <a:close/>
                </a:path>
              </a:pathLst>
            </a:custGeom>
            <a:solidFill>
              <a:srgbClr val="FDFDFD"/>
            </a:solidFill>
            <a:ln w="38100" cap="rnd">
              <a:solidFill>
                <a:srgbClr val="145DA0"/>
              </a:solidFill>
              <a:prstDash val="solid"/>
              <a:round/>
            </a:ln>
          </p:spPr>
        </p:sp>
        <p:sp>
          <p:nvSpPr>
            <p:cNvPr name="TextBox 26" id="26"/>
            <p:cNvSpPr txBox="true"/>
            <p:nvPr/>
          </p:nvSpPr>
          <p:spPr>
            <a:xfrm>
              <a:off x="0" y="-38100"/>
              <a:ext cx="1416547" cy="968481"/>
            </a:xfrm>
            <a:prstGeom prst="rect">
              <a:avLst/>
            </a:prstGeom>
          </p:spPr>
          <p:txBody>
            <a:bodyPr anchor="ctr" rtlCol="false" tIns="51532" lIns="51532" bIns="51532" rIns="51532"/>
            <a:lstStyle/>
            <a:p>
              <a:pPr algn="ctr" marL="0" indent="0" lvl="0">
                <a:lnSpc>
                  <a:spcPts val="2660"/>
                </a:lnSpc>
                <a:spcBef>
                  <a:spcPct val="0"/>
                </a:spcBef>
              </a:pPr>
            </a:p>
          </p:txBody>
        </p:sp>
      </p:grpSp>
      <p:sp>
        <p:nvSpPr>
          <p:cNvPr name="AutoShape 27" id="27"/>
          <p:cNvSpPr/>
          <p:nvPr/>
        </p:nvSpPr>
        <p:spPr>
          <a:xfrm>
            <a:off x="9834503" y="9442144"/>
            <a:ext cx="4214207" cy="0"/>
          </a:xfrm>
          <a:prstGeom prst="line">
            <a:avLst/>
          </a:prstGeom>
          <a:ln cap="flat" w="38100">
            <a:solidFill>
              <a:srgbClr val="145DA0"/>
            </a:solidFill>
            <a:prstDash val="solid"/>
            <a:headEnd type="none" len="sm" w="sm"/>
            <a:tailEnd type="none" len="sm" w="sm"/>
          </a:ln>
        </p:spPr>
      </p:sp>
      <p:sp>
        <p:nvSpPr>
          <p:cNvPr name="AutoShape 28" id="28"/>
          <p:cNvSpPr/>
          <p:nvPr/>
        </p:nvSpPr>
        <p:spPr>
          <a:xfrm>
            <a:off x="9834503" y="9481086"/>
            <a:ext cx="4214207" cy="0"/>
          </a:xfrm>
          <a:prstGeom prst="line">
            <a:avLst/>
          </a:prstGeom>
          <a:ln cap="flat" w="38100">
            <a:solidFill>
              <a:srgbClr val="145DA0"/>
            </a:solidFill>
            <a:prstDash val="solid"/>
            <a:headEnd type="none" len="sm" w="sm"/>
            <a:tailEnd type="none" len="sm" w="sm"/>
          </a:ln>
        </p:spPr>
      </p:sp>
      <p:sp>
        <p:nvSpPr>
          <p:cNvPr name="TextBox 29" id="29"/>
          <p:cNvSpPr txBox="true"/>
          <p:nvPr/>
        </p:nvSpPr>
        <p:spPr>
          <a:xfrm rot="0">
            <a:off x="10125948" y="6929818"/>
            <a:ext cx="3541268" cy="444867"/>
          </a:xfrm>
          <a:prstGeom prst="rect">
            <a:avLst/>
          </a:prstGeom>
        </p:spPr>
        <p:txBody>
          <a:bodyPr anchor="t" rtlCol="false" tIns="0" lIns="0" bIns="0" rIns="0">
            <a:spAutoFit/>
          </a:bodyPr>
          <a:lstStyle/>
          <a:p>
            <a:pPr algn="ctr">
              <a:lnSpc>
                <a:spcPts val="3455"/>
              </a:lnSpc>
              <a:spcBef>
                <a:spcPct val="0"/>
              </a:spcBef>
            </a:pPr>
            <a:r>
              <a:rPr lang="en-US" b="true" sz="2468">
                <a:solidFill>
                  <a:srgbClr val="145DA0"/>
                </a:solidFill>
                <a:latin typeface="Poppins Bold"/>
                <a:ea typeface="Poppins Bold"/>
                <a:cs typeface="Poppins Bold"/>
                <a:sym typeface="Poppins Bold"/>
              </a:rPr>
              <a:t>Vue Router</a:t>
            </a:r>
          </a:p>
        </p:txBody>
      </p:sp>
      <p:sp>
        <p:nvSpPr>
          <p:cNvPr name="TextBox 30" id="30"/>
          <p:cNvSpPr txBox="true"/>
          <p:nvPr/>
        </p:nvSpPr>
        <p:spPr>
          <a:xfrm rot="0">
            <a:off x="9980226" y="7508034"/>
            <a:ext cx="3535789" cy="1133517"/>
          </a:xfrm>
          <a:prstGeom prst="rect">
            <a:avLst/>
          </a:prstGeom>
        </p:spPr>
        <p:txBody>
          <a:bodyPr anchor="t" rtlCol="false" tIns="0" lIns="0" bIns="0" rIns="0">
            <a:spAutoFit/>
          </a:bodyPr>
          <a:lstStyle/>
          <a:p>
            <a:pPr algn="l" marL="459920" indent="-229960" lvl="1">
              <a:lnSpc>
                <a:spcPts val="2982"/>
              </a:lnSpc>
              <a:buFont typeface="Arial"/>
              <a:buChar char="•"/>
            </a:pPr>
            <a:r>
              <a:rPr lang="en-US" sz="2130" spc="-42">
                <a:solidFill>
                  <a:srgbClr val="145DA0"/>
                </a:solidFill>
                <a:latin typeface="Poppins"/>
                <a:ea typeface="Poppins"/>
                <a:cs typeface="Poppins"/>
                <a:sym typeface="Poppins"/>
              </a:rPr>
              <a:t>Vu</a:t>
            </a:r>
            <a:r>
              <a:rPr lang="en-US" sz="2130" spc="-42">
                <a:solidFill>
                  <a:srgbClr val="145DA0"/>
                </a:solidFill>
                <a:latin typeface="Poppins"/>
                <a:ea typeface="Poppins"/>
                <a:cs typeface="Poppins"/>
                <a:sym typeface="Poppins"/>
              </a:rPr>
              <a:t>e.js 官方路由管理器</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可管理應用程式中的頁面切換與導航</a:t>
            </a:r>
          </a:p>
        </p:txBody>
      </p:sp>
      <p:grpSp>
        <p:nvGrpSpPr>
          <p:cNvPr name="Group 31" id="31"/>
          <p:cNvGrpSpPr/>
          <p:nvPr/>
        </p:nvGrpSpPr>
        <p:grpSpPr>
          <a:xfrm rot="0">
            <a:off x="-2123887" y="-2346523"/>
            <a:ext cx="4693046" cy="4693046"/>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alpha val="15686"/>
                </a:srgbClr>
              </a:solidFill>
              <a:prstDash val="solid"/>
              <a:miter/>
            </a:ln>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34" id="34"/>
          <p:cNvGrpSpPr/>
          <p:nvPr/>
        </p:nvGrpSpPr>
        <p:grpSpPr>
          <a:xfrm rot="0">
            <a:off x="15573718" y="7940477"/>
            <a:ext cx="4693046" cy="4693046"/>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0569E">
                  <a:alpha val="15686"/>
                </a:srgbClr>
              </a:solidFill>
              <a:prstDash val="solid"/>
              <a:miter/>
            </a:ln>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37" id="37"/>
          <p:cNvGrpSpPr/>
          <p:nvPr/>
        </p:nvGrpSpPr>
        <p:grpSpPr>
          <a:xfrm rot="0">
            <a:off x="3921437" y="6641628"/>
            <a:ext cx="4263911" cy="3407179"/>
            <a:chOff x="0" y="0"/>
            <a:chExt cx="5685214" cy="4542905"/>
          </a:xfrm>
        </p:grpSpPr>
        <p:sp>
          <p:nvSpPr>
            <p:cNvPr name="Freeform 38" id="38"/>
            <p:cNvSpPr/>
            <p:nvPr/>
          </p:nvSpPr>
          <p:spPr>
            <a:xfrm flipH="false" flipV="false" rot="0">
              <a:off x="33515" y="3754936"/>
              <a:ext cx="5618943" cy="787969"/>
            </a:xfrm>
            <a:custGeom>
              <a:avLst/>
              <a:gdLst/>
              <a:ahLst/>
              <a:cxnLst/>
              <a:rect r="r" b="b" t="t" l="l"/>
              <a:pathLst>
                <a:path h="787969" w="5618943">
                  <a:moveTo>
                    <a:pt x="0" y="0"/>
                  </a:moveTo>
                  <a:lnTo>
                    <a:pt x="5618943" y="0"/>
                  </a:lnTo>
                  <a:lnTo>
                    <a:pt x="5618943" y="787969"/>
                  </a:lnTo>
                  <a:lnTo>
                    <a:pt x="0" y="787969"/>
                  </a:lnTo>
                  <a:lnTo>
                    <a:pt x="0" y="0"/>
                  </a:lnTo>
                  <a:close/>
                </a:path>
              </a:pathLst>
            </a:custGeom>
            <a:blipFill>
              <a:blip r:embed="rId2"/>
              <a:stretch>
                <a:fillRect l="0" t="-40835" r="0" b="0"/>
              </a:stretch>
            </a:blipFill>
          </p:spPr>
        </p:sp>
        <p:grpSp>
          <p:nvGrpSpPr>
            <p:cNvPr name="Group 39" id="39"/>
            <p:cNvGrpSpPr/>
            <p:nvPr/>
          </p:nvGrpSpPr>
          <p:grpSpPr>
            <a:xfrm rot="0">
              <a:off x="0" y="0"/>
              <a:ext cx="5685214" cy="3734021"/>
              <a:chOff x="0" y="0"/>
              <a:chExt cx="1416547" cy="930381"/>
            </a:xfrm>
          </p:grpSpPr>
          <p:sp>
            <p:nvSpPr>
              <p:cNvPr name="Freeform 40" id="40"/>
              <p:cNvSpPr/>
              <p:nvPr/>
            </p:nvSpPr>
            <p:spPr>
              <a:xfrm flipH="false" flipV="false" rot="0">
                <a:off x="0" y="0"/>
                <a:ext cx="1416547" cy="930381"/>
              </a:xfrm>
              <a:custGeom>
                <a:avLst/>
                <a:gdLst/>
                <a:ahLst/>
                <a:cxnLst/>
                <a:rect r="r" b="b" t="t" l="l"/>
                <a:pathLst>
                  <a:path h="930381" w="1416547">
                    <a:moveTo>
                      <a:pt x="45392" y="0"/>
                    </a:moveTo>
                    <a:lnTo>
                      <a:pt x="1371155" y="0"/>
                    </a:lnTo>
                    <a:cubicBezTo>
                      <a:pt x="1396225" y="0"/>
                      <a:pt x="1416547" y="20323"/>
                      <a:pt x="1416547" y="45392"/>
                    </a:cubicBezTo>
                    <a:lnTo>
                      <a:pt x="1416547" y="884989"/>
                    </a:lnTo>
                    <a:cubicBezTo>
                      <a:pt x="1416547" y="910059"/>
                      <a:pt x="1396225" y="930381"/>
                      <a:pt x="1371155" y="930381"/>
                    </a:cubicBezTo>
                    <a:lnTo>
                      <a:pt x="45392" y="930381"/>
                    </a:lnTo>
                    <a:cubicBezTo>
                      <a:pt x="20323" y="930381"/>
                      <a:pt x="0" y="910059"/>
                      <a:pt x="0" y="884989"/>
                    </a:cubicBezTo>
                    <a:lnTo>
                      <a:pt x="0" y="45392"/>
                    </a:lnTo>
                    <a:cubicBezTo>
                      <a:pt x="0" y="20323"/>
                      <a:pt x="20323" y="0"/>
                      <a:pt x="45392" y="0"/>
                    </a:cubicBezTo>
                    <a:close/>
                  </a:path>
                </a:pathLst>
              </a:custGeom>
              <a:solidFill>
                <a:srgbClr val="FDFDFD"/>
              </a:solidFill>
              <a:ln w="38100" cap="rnd">
                <a:solidFill>
                  <a:srgbClr val="145DA0"/>
                </a:solidFill>
                <a:prstDash val="solid"/>
                <a:round/>
              </a:ln>
            </p:spPr>
          </p:sp>
          <p:sp>
            <p:nvSpPr>
              <p:cNvPr name="TextBox 41" id="41"/>
              <p:cNvSpPr txBox="true"/>
              <p:nvPr/>
            </p:nvSpPr>
            <p:spPr>
              <a:xfrm>
                <a:off x="0" y="-38100"/>
                <a:ext cx="1416547" cy="968481"/>
              </a:xfrm>
              <a:prstGeom prst="rect">
                <a:avLst/>
              </a:prstGeom>
            </p:spPr>
            <p:txBody>
              <a:bodyPr anchor="ctr" rtlCol="false" tIns="51532" lIns="51532" bIns="51532" rIns="51532"/>
              <a:lstStyle/>
              <a:p>
                <a:pPr algn="ctr" marL="0" indent="0" lvl="0">
                  <a:lnSpc>
                    <a:spcPts val="2659"/>
                  </a:lnSpc>
                  <a:spcBef>
                    <a:spcPct val="0"/>
                  </a:spcBef>
                </a:pPr>
              </a:p>
            </p:txBody>
          </p:sp>
        </p:grpSp>
        <p:sp>
          <p:nvSpPr>
            <p:cNvPr name="AutoShape 42" id="42"/>
            <p:cNvSpPr/>
            <p:nvPr/>
          </p:nvSpPr>
          <p:spPr>
            <a:xfrm>
              <a:off x="33515" y="3734021"/>
              <a:ext cx="5618943" cy="0"/>
            </a:xfrm>
            <a:prstGeom prst="line">
              <a:avLst/>
            </a:prstGeom>
            <a:ln cap="flat" w="50800">
              <a:solidFill>
                <a:srgbClr val="145DA0"/>
              </a:solidFill>
              <a:prstDash val="solid"/>
              <a:headEnd type="none" len="sm" w="sm"/>
              <a:tailEnd type="none" len="sm" w="sm"/>
            </a:ln>
          </p:spPr>
        </p:sp>
        <p:sp>
          <p:nvSpPr>
            <p:cNvPr name="AutoShape 43" id="43"/>
            <p:cNvSpPr/>
            <p:nvPr/>
          </p:nvSpPr>
          <p:spPr>
            <a:xfrm>
              <a:off x="33515" y="3785943"/>
              <a:ext cx="5618943" cy="0"/>
            </a:xfrm>
            <a:prstGeom prst="line">
              <a:avLst/>
            </a:prstGeom>
            <a:ln cap="flat" w="50800">
              <a:solidFill>
                <a:srgbClr val="145DA0"/>
              </a:solidFill>
              <a:prstDash val="solid"/>
              <a:headEnd type="none" len="sm" w="sm"/>
              <a:tailEnd type="none" len="sm" w="sm"/>
            </a:ln>
          </p:spPr>
        </p:sp>
        <p:sp>
          <p:nvSpPr>
            <p:cNvPr name="TextBox 44" id="44"/>
            <p:cNvSpPr txBox="true"/>
            <p:nvPr/>
          </p:nvSpPr>
          <p:spPr>
            <a:xfrm rot="0">
              <a:off x="481762" y="409652"/>
              <a:ext cx="4721690" cy="567756"/>
            </a:xfrm>
            <a:prstGeom prst="rect">
              <a:avLst/>
            </a:prstGeom>
          </p:spPr>
          <p:txBody>
            <a:bodyPr anchor="t" rtlCol="false" tIns="0" lIns="0" bIns="0" rIns="0">
              <a:spAutoFit/>
            </a:bodyPr>
            <a:lstStyle/>
            <a:p>
              <a:pPr algn="ctr">
                <a:lnSpc>
                  <a:spcPts val="3455"/>
                </a:lnSpc>
                <a:spcBef>
                  <a:spcPct val="0"/>
                </a:spcBef>
              </a:pPr>
              <a:r>
                <a:rPr lang="en-US" b="true" sz="2468">
                  <a:solidFill>
                    <a:srgbClr val="145DA0"/>
                  </a:solidFill>
                  <a:latin typeface="Poppins Bold"/>
                  <a:ea typeface="Poppins Bold"/>
                  <a:cs typeface="Poppins Bold"/>
                  <a:sym typeface="Poppins Bold"/>
                </a:rPr>
                <a:t>Axios</a:t>
              </a:r>
            </a:p>
          </p:txBody>
        </p:sp>
        <p:sp>
          <p:nvSpPr>
            <p:cNvPr name="TextBox 45" id="45"/>
            <p:cNvSpPr txBox="true"/>
            <p:nvPr/>
          </p:nvSpPr>
          <p:spPr>
            <a:xfrm rot="0">
              <a:off x="227811" y="1288558"/>
              <a:ext cx="4800380" cy="989872"/>
            </a:xfrm>
            <a:prstGeom prst="rect">
              <a:avLst/>
            </a:prstGeom>
          </p:spPr>
          <p:txBody>
            <a:bodyPr anchor="t" rtlCol="false" tIns="0" lIns="0" bIns="0" rIns="0">
              <a:spAutoFit/>
            </a:bodyPr>
            <a:lstStyle/>
            <a:p>
              <a:pPr algn="l" marL="459920" indent="-229960" lvl="1">
                <a:lnSpc>
                  <a:spcPts val="2982"/>
                </a:lnSpc>
                <a:buFont typeface="Arial"/>
                <a:buChar char="•"/>
              </a:pPr>
              <a:r>
                <a:rPr lang="en-US" sz="2130" spc="-42">
                  <a:solidFill>
                    <a:srgbClr val="145DA0"/>
                  </a:solidFill>
                  <a:latin typeface="Poppins"/>
                  <a:ea typeface="Poppins"/>
                  <a:cs typeface="Poppins"/>
                  <a:sym typeface="Poppins"/>
                </a:rPr>
                <a:t>處理前後端 API 資料請求與響應</a:t>
              </a:r>
            </a:p>
          </p:txBody>
        </p:sp>
      </p:grpSp>
      <p:sp>
        <p:nvSpPr>
          <p:cNvPr name="TextBox 46" id="46"/>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628114" y="1520958"/>
            <a:ext cx="9322150" cy="839772"/>
            <a:chOff x="0" y="0"/>
            <a:chExt cx="12429533" cy="1119696"/>
          </a:xfrm>
        </p:grpSpPr>
        <p:sp>
          <p:nvSpPr>
            <p:cNvPr name="Freeform 9" id="9"/>
            <p:cNvSpPr/>
            <p:nvPr/>
          </p:nvSpPr>
          <p:spPr>
            <a:xfrm flipH="false" flipV="false" rot="0">
              <a:off x="734514" y="0"/>
              <a:ext cx="1119696" cy="1119696"/>
            </a:xfrm>
            <a:custGeom>
              <a:avLst/>
              <a:gdLst/>
              <a:ahLst/>
              <a:cxnLst/>
              <a:rect r="r" b="b" t="t" l="l"/>
              <a:pathLst>
                <a:path h="1119696" w="1119696">
                  <a:moveTo>
                    <a:pt x="0" y="0"/>
                  </a:moveTo>
                  <a:lnTo>
                    <a:pt x="1119697" y="0"/>
                  </a:lnTo>
                  <a:lnTo>
                    <a:pt x="1119697" y="1119696"/>
                  </a:lnTo>
                  <a:lnTo>
                    <a:pt x="0" y="1119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0" id="10"/>
            <p:cNvGrpSpPr/>
            <p:nvPr/>
          </p:nvGrpSpPr>
          <p:grpSpPr>
            <a:xfrm rot="0">
              <a:off x="0" y="310777"/>
              <a:ext cx="498143" cy="49814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2" id="1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13" id="13"/>
            <p:cNvSpPr txBox="true"/>
            <p:nvPr/>
          </p:nvSpPr>
          <p:spPr>
            <a:xfrm rot="0">
              <a:off x="2260611" y="90583"/>
              <a:ext cx="10168923" cy="833755"/>
            </a:xfrm>
            <a:prstGeom prst="rect">
              <a:avLst/>
            </a:prstGeom>
          </p:spPr>
          <p:txBody>
            <a:bodyPr anchor="t" rtlCol="false" tIns="0" lIns="0" bIns="0" rIns="0">
              <a:spAutoFit/>
            </a:bodyPr>
            <a:lstStyle/>
            <a:p>
              <a:pPr algn="l">
                <a:lnSpc>
                  <a:spcPts val="5040"/>
                </a:lnSpc>
              </a:pPr>
              <a:r>
                <a:rPr lang="en-US" b="true" sz="3600" spc="-72">
                  <a:solidFill>
                    <a:srgbClr val="145DA0"/>
                  </a:solidFill>
                  <a:latin typeface="Poppins Bold"/>
                  <a:ea typeface="Poppins Bold"/>
                  <a:cs typeface="Poppins Bold"/>
                  <a:sym typeface="Poppins Bold"/>
                </a:rPr>
                <a:t>平台後端業務邏輯</a:t>
              </a:r>
            </a:p>
          </p:txBody>
        </p:sp>
      </p:grpSp>
      <p:grpSp>
        <p:nvGrpSpPr>
          <p:cNvPr name="Group 14" id="14"/>
          <p:cNvGrpSpPr/>
          <p:nvPr/>
        </p:nvGrpSpPr>
        <p:grpSpPr>
          <a:xfrm rot="0">
            <a:off x="8232857" y="3607859"/>
            <a:ext cx="8093615" cy="839772"/>
            <a:chOff x="0" y="0"/>
            <a:chExt cx="10791486" cy="1119696"/>
          </a:xfrm>
        </p:grpSpPr>
        <p:grpSp>
          <p:nvGrpSpPr>
            <p:cNvPr name="Group 15" id="15"/>
            <p:cNvGrpSpPr/>
            <p:nvPr/>
          </p:nvGrpSpPr>
          <p:grpSpPr>
            <a:xfrm rot="0">
              <a:off x="0" y="345907"/>
              <a:ext cx="498143" cy="49814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7" id="1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18" id="18"/>
            <p:cNvSpPr txBox="true"/>
            <p:nvPr/>
          </p:nvSpPr>
          <p:spPr>
            <a:xfrm rot="0">
              <a:off x="2468739" y="90583"/>
              <a:ext cx="8322747" cy="833755"/>
            </a:xfrm>
            <a:prstGeom prst="rect">
              <a:avLst/>
            </a:prstGeom>
          </p:spPr>
          <p:txBody>
            <a:bodyPr anchor="t" rtlCol="false" tIns="0" lIns="0" bIns="0" rIns="0">
              <a:spAutoFit/>
            </a:bodyPr>
            <a:lstStyle/>
            <a:p>
              <a:pPr algn="l" marL="0" indent="0" lvl="1">
                <a:lnSpc>
                  <a:spcPts val="5039"/>
                </a:lnSpc>
                <a:spcBef>
                  <a:spcPct val="0"/>
                </a:spcBef>
              </a:pPr>
              <a:r>
                <a:rPr lang="en-US" b="true" sz="3599" spc="-71">
                  <a:solidFill>
                    <a:srgbClr val="145DA0"/>
                  </a:solidFill>
                  <a:latin typeface="Poppins Bold"/>
                  <a:ea typeface="Poppins Bold"/>
                  <a:cs typeface="Poppins Bold"/>
                  <a:sym typeface="Poppins Bold"/>
                </a:rPr>
                <a:t>以JAVA為後端語言</a:t>
              </a:r>
            </a:p>
          </p:txBody>
        </p:sp>
        <p:sp>
          <p:nvSpPr>
            <p:cNvPr name="Freeform 19" id="19"/>
            <p:cNvSpPr/>
            <p:nvPr/>
          </p:nvSpPr>
          <p:spPr>
            <a:xfrm flipH="false" flipV="false" rot="0">
              <a:off x="904543" y="0"/>
              <a:ext cx="1119696" cy="1119696"/>
            </a:xfrm>
            <a:custGeom>
              <a:avLst/>
              <a:gdLst/>
              <a:ahLst/>
              <a:cxnLst/>
              <a:rect r="r" b="b" t="t" l="l"/>
              <a:pathLst>
                <a:path h="1119696" w="1119696">
                  <a:moveTo>
                    <a:pt x="0" y="0"/>
                  </a:moveTo>
                  <a:lnTo>
                    <a:pt x="1119696" y="0"/>
                  </a:lnTo>
                  <a:lnTo>
                    <a:pt x="1119696" y="1119696"/>
                  </a:lnTo>
                  <a:lnTo>
                    <a:pt x="0" y="1119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20" id="20"/>
          <p:cNvGrpSpPr/>
          <p:nvPr/>
        </p:nvGrpSpPr>
        <p:grpSpPr>
          <a:xfrm rot="0">
            <a:off x="8269040" y="5694761"/>
            <a:ext cx="7805295" cy="839772"/>
            <a:chOff x="0" y="0"/>
            <a:chExt cx="10407060" cy="1119696"/>
          </a:xfrm>
        </p:grpSpPr>
        <p:grpSp>
          <p:nvGrpSpPr>
            <p:cNvPr name="Group 21" id="21"/>
            <p:cNvGrpSpPr/>
            <p:nvPr/>
          </p:nvGrpSpPr>
          <p:grpSpPr>
            <a:xfrm rot="0">
              <a:off x="0" y="310777"/>
              <a:ext cx="498143" cy="49814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24" id="24"/>
            <p:cNvSpPr txBox="true"/>
            <p:nvPr/>
          </p:nvSpPr>
          <p:spPr>
            <a:xfrm rot="0">
              <a:off x="2358514" y="76315"/>
              <a:ext cx="8048546" cy="833755"/>
            </a:xfrm>
            <a:prstGeom prst="rect">
              <a:avLst/>
            </a:prstGeom>
          </p:spPr>
          <p:txBody>
            <a:bodyPr anchor="t" rtlCol="false" tIns="0" lIns="0" bIns="0" rIns="0">
              <a:spAutoFit/>
            </a:bodyPr>
            <a:lstStyle/>
            <a:p>
              <a:pPr algn="l" marL="0" indent="0" lvl="1">
                <a:lnSpc>
                  <a:spcPts val="5039"/>
                </a:lnSpc>
                <a:spcBef>
                  <a:spcPct val="0"/>
                </a:spcBef>
              </a:pPr>
              <a:r>
                <a:rPr lang="en-US" b="true" sz="3599" spc="-71">
                  <a:solidFill>
                    <a:srgbClr val="145DA0"/>
                  </a:solidFill>
                  <a:latin typeface="Poppins Bold"/>
                  <a:ea typeface="Poppins Bold"/>
                  <a:cs typeface="Poppins Bold"/>
                  <a:sym typeface="Poppins Bold"/>
                </a:rPr>
                <a:t>MySQL 關聯式資料庫</a:t>
              </a:r>
            </a:p>
          </p:txBody>
        </p:sp>
        <p:sp>
          <p:nvSpPr>
            <p:cNvPr name="Freeform 25" id="25"/>
            <p:cNvSpPr/>
            <p:nvPr/>
          </p:nvSpPr>
          <p:spPr>
            <a:xfrm flipH="false" flipV="false" rot="0">
              <a:off x="756217" y="0"/>
              <a:ext cx="1119696" cy="1119696"/>
            </a:xfrm>
            <a:custGeom>
              <a:avLst/>
              <a:gdLst/>
              <a:ahLst/>
              <a:cxnLst/>
              <a:rect r="r" b="b" t="t" l="l"/>
              <a:pathLst>
                <a:path h="1119696" w="1119696">
                  <a:moveTo>
                    <a:pt x="0" y="0"/>
                  </a:moveTo>
                  <a:lnTo>
                    <a:pt x="1119697" y="0"/>
                  </a:lnTo>
                  <a:lnTo>
                    <a:pt x="1119697" y="1119696"/>
                  </a:lnTo>
                  <a:lnTo>
                    <a:pt x="0" y="1119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26" id="26"/>
          <p:cNvGrpSpPr/>
          <p:nvPr/>
        </p:nvGrpSpPr>
        <p:grpSpPr>
          <a:xfrm rot="0">
            <a:off x="7692229" y="7781662"/>
            <a:ext cx="8170733" cy="839772"/>
            <a:chOff x="0" y="0"/>
            <a:chExt cx="10894311" cy="1119696"/>
          </a:xfrm>
        </p:grpSpPr>
        <p:grpSp>
          <p:nvGrpSpPr>
            <p:cNvPr name="Group 27" id="27"/>
            <p:cNvGrpSpPr/>
            <p:nvPr/>
          </p:nvGrpSpPr>
          <p:grpSpPr>
            <a:xfrm rot="0">
              <a:off x="0" y="310777"/>
              <a:ext cx="498143" cy="49814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30" id="30"/>
            <p:cNvSpPr txBox="true"/>
            <p:nvPr/>
          </p:nvSpPr>
          <p:spPr>
            <a:xfrm rot="0">
              <a:off x="2501986" y="96394"/>
              <a:ext cx="8392325" cy="822133"/>
            </a:xfrm>
            <a:prstGeom prst="rect">
              <a:avLst/>
            </a:prstGeom>
          </p:spPr>
          <p:txBody>
            <a:bodyPr anchor="t" rtlCol="false" tIns="0" lIns="0" bIns="0" rIns="0">
              <a:spAutoFit/>
            </a:bodyPr>
            <a:lstStyle/>
            <a:p>
              <a:pPr algn="l" marL="0" indent="0" lvl="1">
                <a:lnSpc>
                  <a:spcPts val="5039"/>
                </a:lnSpc>
                <a:spcBef>
                  <a:spcPct val="0"/>
                </a:spcBef>
              </a:pPr>
              <a:r>
                <a:rPr lang="en-US" b="true" sz="3599" spc="-71">
                  <a:solidFill>
                    <a:srgbClr val="145DA0"/>
                  </a:solidFill>
                  <a:latin typeface="Poppins Bold"/>
                  <a:ea typeface="Poppins Bold"/>
                  <a:cs typeface="Poppins Bold"/>
                  <a:sym typeface="Poppins Bold"/>
                </a:rPr>
                <a:t>Google Auth2.0整合</a:t>
              </a:r>
            </a:p>
          </p:txBody>
        </p:sp>
        <p:sp>
          <p:nvSpPr>
            <p:cNvPr name="Freeform 31" id="31"/>
            <p:cNvSpPr/>
            <p:nvPr/>
          </p:nvSpPr>
          <p:spPr>
            <a:xfrm flipH="false" flipV="false" rot="0">
              <a:off x="937790" y="0"/>
              <a:ext cx="1119696" cy="1119696"/>
            </a:xfrm>
            <a:custGeom>
              <a:avLst/>
              <a:gdLst/>
              <a:ahLst/>
              <a:cxnLst/>
              <a:rect r="r" b="b" t="t" l="l"/>
              <a:pathLst>
                <a:path h="1119696" w="1119696">
                  <a:moveTo>
                    <a:pt x="0" y="0"/>
                  </a:moveTo>
                  <a:lnTo>
                    <a:pt x="1119696" y="0"/>
                  </a:lnTo>
                  <a:lnTo>
                    <a:pt x="1119696" y="1119696"/>
                  </a:lnTo>
                  <a:lnTo>
                    <a:pt x="0" y="1119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sp>
        <p:nvSpPr>
          <p:cNvPr name="Freeform 32" id="32"/>
          <p:cNvSpPr/>
          <p:nvPr/>
        </p:nvSpPr>
        <p:spPr>
          <a:xfrm flipH="false" flipV="false" rot="-803874">
            <a:off x="27852" y="6181915"/>
            <a:ext cx="3849766" cy="4879039"/>
          </a:xfrm>
          <a:custGeom>
            <a:avLst/>
            <a:gdLst/>
            <a:ahLst/>
            <a:cxnLst/>
            <a:rect r="r" b="b" t="t" l="l"/>
            <a:pathLst>
              <a:path h="4879039" w="3849766">
                <a:moveTo>
                  <a:pt x="0" y="0"/>
                </a:moveTo>
                <a:lnTo>
                  <a:pt x="3849767" y="0"/>
                </a:lnTo>
                <a:lnTo>
                  <a:pt x="3849767" y="4879039"/>
                </a:lnTo>
                <a:lnTo>
                  <a:pt x="0" y="4879039"/>
                </a:lnTo>
                <a:lnTo>
                  <a:pt x="0" y="0"/>
                </a:lnTo>
                <a:close/>
              </a:path>
            </a:pathLst>
          </a:custGeom>
          <a:blipFill>
            <a:blip r:embed="rId4">
              <a:alphaModFix amt="70000"/>
              <a:extLst>
                <a:ext uri="{96DAC541-7B7A-43D3-8B79-37D633B846F1}">
                  <asvg:svgBlip xmlns:asvg="http://schemas.microsoft.com/office/drawing/2016/SVG/main" r:embed="rId5"/>
                </a:ext>
              </a:extLst>
            </a:blip>
            <a:stretch>
              <a:fillRect l="0" t="0" r="0" b="0"/>
            </a:stretch>
          </a:blipFill>
        </p:spPr>
      </p:sp>
      <p:sp>
        <p:nvSpPr>
          <p:cNvPr name="TextBox 33" id="33"/>
          <p:cNvSpPr txBox="true"/>
          <p:nvPr/>
        </p:nvSpPr>
        <p:spPr>
          <a:xfrm rot="0">
            <a:off x="1028700" y="2686439"/>
            <a:ext cx="4866231" cy="1624181"/>
          </a:xfrm>
          <a:prstGeom prst="rect">
            <a:avLst/>
          </a:prstGeom>
        </p:spPr>
        <p:txBody>
          <a:bodyPr anchor="t" rtlCol="false" tIns="0" lIns="0" bIns="0" rIns="0">
            <a:spAutoFit/>
          </a:bodyPr>
          <a:lstStyle/>
          <a:p>
            <a:pPr algn="l">
              <a:lnSpc>
                <a:spcPts val="6553"/>
              </a:lnSpc>
            </a:pPr>
            <a:r>
              <a:rPr lang="en-US" sz="4680" b="true">
                <a:solidFill>
                  <a:srgbClr val="FDFDFD"/>
                </a:solidFill>
                <a:latin typeface="Montserrat Bold"/>
                <a:ea typeface="Montserrat Bold"/>
                <a:cs typeface="Montserrat Bold"/>
                <a:sym typeface="Montserrat Bold"/>
              </a:rPr>
              <a:t>Backend</a:t>
            </a:r>
          </a:p>
          <a:p>
            <a:pPr algn="l" marL="0" indent="0" lvl="0">
              <a:lnSpc>
                <a:spcPts val="6553"/>
              </a:lnSpc>
              <a:spcBef>
                <a:spcPct val="0"/>
              </a:spcBef>
            </a:pPr>
            <a:r>
              <a:rPr lang="en-US" b="true" sz="4680">
                <a:solidFill>
                  <a:srgbClr val="FDFDFD"/>
                </a:solidFill>
                <a:latin typeface="Montserrat Bold"/>
                <a:ea typeface="Montserrat Bold"/>
                <a:cs typeface="Montserrat Bold"/>
                <a:sym typeface="Montserrat Bold"/>
              </a:rPr>
              <a:t>Engineer、DB</a:t>
            </a:r>
          </a:p>
        </p:txBody>
      </p:sp>
      <p:sp>
        <p:nvSpPr>
          <p:cNvPr name="TextBox 34" id="34"/>
          <p:cNvSpPr txBox="true"/>
          <p:nvPr/>
        </p:nvSpPr>
        <p:spPr>
          <a:xfrm rot="0">
            <a:off x="1028700" y="4970544"/>
            <a:ext cx="5885945" cy="509905"/>
          </a:xfrm>
          <a:prstGeom prst="rect">
            <a:avLst/>
          </a:prstGeom>
        </p:spPr>
        <p:txBody>
          <a:bodyPr anchor="t" rtlCol="false" tIns="0" lIns="0" bIns="0" rIns="0">
            <a:spAutoFit/>
          </a:bodyPr>
          <a:lstStyle/>
          <a:p>
            <a:pPr algn="l">
              <a:lnSpc>
                <a:spcPts val="3919"/>
              </a:lnSpc>
            </a:pPr>
            <a:r>
              <a:rPr lang="en-US" b="true" sz="2799" spc="-55">
                <a:solidFill>
                  <a:srgbClr val="FDFDFD"/>
                </a:solidFill>
                <a:latin typeface="Poppins Bold"/>
                <a:ea typeface="Poppins Bold"/>
                <a:cs typeface="Poppins Bold"/>
                <a:sym typeface="Poppins Bold"/>
              </a:rPr>
              <a:t>負責人：陳鉦元</a:t>
            </a:r>
          </a:p>
        </p:txBody>
      </p:sp>
      <p:sp>
        <p:nvSpPr>
          <p:cNvPr name="TextBox 35" id="35"/>
          <p:cNvSpPr txBox="true"/>
          <p:nvPr/>
        </p:nvSpPr>
        <p:spPr>
          <a:xfrm rot="0">
            <a:off x="1028700" y="4427277"/>
            <a:ext cx="5885945" cy="509905"/>
          </a:xfrm>
          <a:prstGeom prst="rect">
            <a:avLst/>
          </a:prstGeom>
        </p:spPr>
        <p:txBody>
          <a:bodyPr anchor="t" rtlCol="false" tIns="0" lIns="0" bIns="0" rIns="0">
            <a:spAutoFit/>
          </a:bodyPr>
          <a:lstStyle/>
          <a:p>
            <a:pPr algn="l">
              <a:lnSpc>
                <a:spcPts val="3919"/>
              </a:lnSpc>
            </a:pPr>
            <a:r>
              <a:rPr lang="en-US" b="true" sz="2799" spc="-55">
                <a:solidFill>
                  <a:srgbClr val="FDFDFD"/>
                </a:solidFill>
                <a:latin typeface="Poppins Bold"/>
                <a:ea typeface="Poppins Bold"/>
                <a:cs typeface="Poppins Bold"/>
                <a:sym typeface="Poppins Bold"/>
              </a:rPr>
              <a:t>後端工程師、資料庫管理</a:t>
            </a:r>
          </a:p>
        </p:txBody>
      </p:sp>
      <p:sp>
        <p:nvSpPr>
          <p:cNvPr name="TextBox 36" id="36"/>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5201579" y="904875"/>
            <a:ext cx="7884841" cy="2228215"/>
          </a:xfrm>
          <a:prstGeom prst="rect">
            <a:avLst/>
          </a:prstGeom>
        </p:spPr>
        <p:txBody>
          <a:bodyPr anchor="t" rtlCol="false" tIns="0" lIns="0" bIns="0" rIns="0">
            <a:spAutoFit/>
          </a:bodyPr>
          <a:lstStyle/>
          <a:p>
            <a:pPr algn="ctr">
              <a:lnSpc>
                <a:spcPts val="8959"/>
              </a:lnSpc>
            </a:pPr>
            <a:r>
              <a:rPr lang="en-US" sz="6399" b="true">
                <a:solidFill>
                  <a:srgbClr val="00569E"/>
                </a:solidFill>
                <a:latin typeface="Montserrat Bold"/>
                <a:ea typeface="Montserrat Bold"/>
                <a:cs typeface="Montserrat Bold"/>
                <a:sym typeface="Montserrat Bold"/>
              </a:rPr>
              <a:t>Backend Engineer</a:t>
            </a:r>
          </a:p>
          <a:p>
            <a:pPr algn="ctr" marL="0" indent="0" lvl="0">
              <a:lnSpc>
                <a:spcPts val="8959"/>
              </a:lnSpc>
              <a:spcBef>
                <a:spcPct val="0"/>
              </a:spcBef>
            </a:pPr>
            <a:r>
              <a:rPr lang="en-US" b="true" sz="6399">
                <a:solidFill>
                  <a:srgbClr val="00569E"/>
                </a:solidFill>
                <a:latin typeface="Montserrat Bold"/>
                <a:ea typeface="Montserrat Bold"/>
                <a:cs typeface="Montserrat Bold"/>
                <a:sym typeface="Montserrat Bold"/>
              </a:rPr>
              <a:t>使用技術</a:t>
            </a:r>
          </a:p>
        </p:txBody>
      </p:sp>
      <p:grpSp>
        <p:nvGrpSpPr>
          <p:cNvPr name="Group 6" id="6"/>
          <p:cNvGrpSpPr/>
          <p:nvPr/>
        </p:nvGrpSpPr>
        <p:grpSpPr>
          <a:xfrm rot="0">
            <a:off x="3921437" y="3320814"/>
            <a:ext cx="4263911" cy="3407179"/>
            <a:chOff x="0" y="0"/>
            <a:chExt cx="5685214" cy="4542905"/>
          </a:xfrm>
        </p:grpSpPr>
        <p:sp>
          <p:nvSpPr>
            <p:cNvPr name="Freeform 7" id="7"/>
            <p:cNvSpPr/>
            <p:nvPr/>
          </p:nvSpPr>
          <p:spPr>
            <a:xfrm flipH="false" flipV="false" rot="0">
              <a:off x="33515" y="3754936"/>
              <a:ext cx="5618943" cy="787969"/>
            </a:xfrm>
            <a:custGeom>
              <a:avLst/>
              <a:gdLst/>
              <a:ahLst/>
              <a:cxnLst/>
              <a:rect r="r" b="b" t="t" l="l"/>
              <a:pathLst>
                <a:path h="787969" w="5618943">
                  <a:moveTo>
                    <a:pt x="0" y="0"/>
                  </a:moveTo>
                  <a:lnTo>
                    <a:pt x="5618943" y="0"/>
                  </a:lnTo>
                  <a:lnTo>
                    <a:pt x="5618943" y="787969"/>
                  </a:lnTo>
                  <a:lnTo>
                    <a:pt x="0" y="787969"/>
                  </a:lnTo>
                  <a:lnTo>
                    <a:pt x="0" y="0"/>
                  </a:lnTo>
                  <a:close/>
                </a:path>
              </a:pathLst>
            </a:custGeom>
            <a:blipFill>
              <a:blip r:embed="rId2"/>
              <a:stretch>
                <a:fillRect l="0" t="-40835" r="0" b="0"/>
              </a:stretch>
            </a:blipFill>
          </p:spPr>
        </p:sp>
        <p:grpSp>
          <p:nvGrpSpPr>
            <p:cNvPr name="Group 8" id="8"/>
            <p:cNvGrpSpPr/>
            <p:nvPr/>
          </p:nvGrpSpPr>
          <p:grpSpPr>
            <a:xfrm rot="0">
              <a:off x="0" y="0"/>
              <a:ext cx="5685214" cy="3754936"/>
              <a:chOff x="0" y="0"/>
              <a:chExt cx="1416547" cy="935593"/>
            </a:xfrm>
          </p:grpSpPr>
          <p:sp>
            <p:nvSpPr>
              <p:cNvPr name="Freeform 9" id="9"/>
              <p:cNvSpPr/>
              <p:nvPr/>
            </p:nvSpPr>
            <p:spPr>
              <a:xfrm flipH="false" flipV="false" rot="0">
                <a:off x="0" y="0"/>
                <a:ext cx="1416547" cy="935593"/>
              </a:xfrm>
              <a:custGeom>
                <a:avLst/>
                <a:gdLst/>
                <a:ahLst/>
                <a:cxnLst/>
                <a:rect r="r" b="b" t="t" l="l"/>
                <a:pathLst>
                  <a:path h="935593" w="1416547">
                    <a:moveTo>
                      <a:pt x="46046" y="0"/>
                    </a:moveTo>
                    <a:lnTo>
                      <a:pt x="1370502" y="0"/>
                    </a:lnTo>
                    <a:cubicBezTo>
                      <a:pt x="1382714" y="0"/>
                      <a:pt x="1394426" y="4851"/>
                      <a:pt x="1403061" y="13487"/>
                    </a:cubicBezTo>
                    <a:cubicBezTo>
                      <a:pt x="1411696" y="22122"/>
                      <a:pt x="1416547" y="33834"/>
                      <a:pt x="1416547" y="46046"/>
                    </a:cubicBezTo>
                    <a:lnTo>
                      <a:pt x="1416547" y="889547"/>
                    </a:lnTo>
                    <a:cubicBezTo>
                      <a:pt x="1416547" y="901759"/>
                      <a:pt x="1411696" y="913471"/>
                      <a:pt x="1403061" y="922106"/>
                    </a:cubicBezTo>
                    <a:cubicBezTo>
                      <a:pt x="1394426" y="930741"/>
                      <a:pt x="1382714" y="935593"/>
                      <a:pt x="1370502" y="935593"/>
                    </a:cubicBezTo>
                    <a:lnTo>
                      <a:pt x="46046" y="935593"/>
                    </a:lnTo>
                    <a:cubicBezTo>
                      <a:pt x="33834" y="935593"/>
                      <a:pt x="22122" y="930741"/>
                      <a:pt x="13487" y="922106"/>
                    </a:cubicBezTo>
                    <a:cubicBezTo>
                      <a:pt x="4851" y="913471"/>
                      <a:pt x="0" y="901759"/>
                      <a:pt x="0" y="889547"/>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10" id="10"/>
              <p:cNvSpPr txBox="true"/>
              <p:nvPr/>
            </p:nvSpPr>
            <p:spPr>
              <a:xfrm>
                <a:off x="0" y="-38100"/>
                <a:ext cx="1416547" cy="973693"/>
              </a:xfrm>
              <a:prstGeom prst="rect">
                <a:avLst/>
              </a:prstGeom>
            </p:spPr>
            <p:txBody>
              <a:bodyPr anchor="ctr" rtlCol="false" tIns="50800" lIns="50800" bIns="50800" rIns="50800"/>
              <a:lstStyle/>
              <a:p>
                <a:pPr algn="ctr" marL="0" indent="0" lvl="0">
                  <a:lnSpc>
                    <a:spcPts val="2660"/>
                  </a:lnSpc>
                  <a:spcBef>
                    <a:spcPct val="0"/>
                  </a:spcBef>
                </a:pPr>
              </a:p>
            </p:txBody>
          </p:sp>
        </p:grpSp>
        <p:sp>
          <p:nvSpPr>
            <p:cNvPr name="AutoShape 11" id="11"/>
            <p:cNvSpPr/>
            <p:nvPr/>
          </p:nvSpPr>
          <p:spPr>
            <a:xfrm>
              <a:off x="33515" y="3734021"/>
              <a:ext cx="5618943" cy="0"/>
            </a:xfrm>
            <a:prstGeom prst="line">
              <a:avLst/>
            </a:prstGeom>
            <a:ln cap="flat" w="51532">
              <a:solidFill>
                <a:srgbClr val="145DA0"/>
              </a:solidFill>
              <a:prstDash val="solid"/>
              <a:headEnd type="none" len="sm" w="sm"/>
              <a:tailEnd type="none" len="sm" w="sm"/>
            </a:ln>
          </p:spPr>
        </p:sp>
        <p:sp>
          <p:nvSpPr>
            <p:cNvPr name="AutoShape 12" id="12"/>
            <p:cNvSpPr/>
            <p:nvPr/>
          </p:nvSpPr>
          <p:spPr>
            <a:xfrm>
              <a:off x="33515" y="3785943"/>
              <a:ext cx="5618943" cy="0"/>
            </a:xfrm>
            <a:prstGeom prst="line">
              <a:avLst/>
            </a:prstGeom>
            <a:ln cap="flat" w="51532">
              <a:solidFill>
                <a:srgbClr val="145DA0"/>
              </a:solidFill>
              <a:prstDash val="solid"/>
              <a:headEnd type="none" len="sm" w="sm"/>
              <a:tailEnd type="none" len="sm" w="sm"/>
            </a:ln>
          </p:spPr>
        </p:sp>
        <p:sp>
          <p:nvSpPr>
            <p:cNvPr name="TextBox 13" id="13"/>
            <p:cNvSpPr txBox="true"/>
            <p:nvPr/>
          </p:nvSpPr>
          <p:spPr>
            <a:xfrm rot="0">
              <a:off x="422108" y="293647"/>
              <a:ext cx="4721690" cy="567756"/>
            </a:xfrm>
            <a:prstGeom prst="rect">
              <a:avLst/>
            </a:prstGeom>
          </p:spPr>
          <p:txBody>
            <a:bodyPr anchor="t" rtlCol="false" tIns="0" lIns="0" bIns="0" rIns="0">
              <a:spAutoFit/>
            </a:bodyPr>
            <a:lstStyle/>
            <a:p>
              <a:pPr algn="ctr">
                <a:lnSpc>
                  <a:spcPts val="3455"/>
                </a:lnSpc>
                <a:spcBef>
                  <a:spcPct val="0"/>
                </a:spcBef>
              </a:pPr>
              <a:r>
                <a:rPr lang="en-US" b="true" sz="2468">
                  <a:solidFill>
                    <a:srgbClr val="145DA0"/>
                  </a:solidFill>
                  <a:latin typeface="Poppins Bold"/>
                  <a:ea typeface="Poppins Bold"/>
                  <a:cs typeface="Poppins Bold"/>
                  <a:sym typeface="Poppins Bold"/>
                </a:rPr>
                <a:t>Java</a:t>
              </a:r>
            </a:p>
          </p:txBody>
        </p:sp>
        <p:sp>
          <p:nvSpPr>
            <p:cNvPr name="Freeform 14" id="14"/>
            <p:cNvSpPr/>
            <p:nvPr/>
          </p:nvSpPr>
          <p:spPr>
            <a:xfrm flipH="false" flipV="false" rot="0">
              <a:off x="4146092" y="279936"/>
              <a:ext cx="762539" cy="736197"/>
            </a:xfrm>
            <a:custGeom>
              <a:avLst/>
              <a:gdLst/>
              <a:ahLst/>
              <a:cxnLst/>
              <a:rect r="r" b="b" t="t" l="l"/>
              <a:pathLst>
                <a:path h="736197" w="762539">
                  <a:moveTo>
                    <a:pt x="0" y="0"/>
                  </a:moveTo>
                  <a:lnTo>
                    <a:pt x="762540" y="0"/>
                  </a:lnTo>
                  <a:lnTo>
                    <a:pt x="762540" y="736197"/>
                  </a:lnTo>
                  <a:lnTo>
                    <a:pt x="0" y="7361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5" id="15"/>
            <p:cNvSpPr txBox="true"/>
            <p:nvPr/>
          </p:nvSpPr>
          <p:spPr>
            <a:xfrm rot="0">
              <a:off x="422108" y="1290957"/>
              <a:ext cx="5070791" cy="1492305"/>
            </a:xfrm>
            <a:prstGeom prst="rect">
              <a:avLst/>
            </a:prstGeom>
          </p:spPr>
          <p:txBody>
            <a:bodyPr anchor="t" rtlCol="false" tIns="0" lIns="0" bIns="0" rIns="0">
              <a:spAutoFit/>
            </a:bodyPr>
            <a:lstStyle/>
            <a:p>
              <a:pPr algn="l" marL="459920" indent="-229960" lvl="1">
                <a:lnSpc>
                  <a:spcPts val="2982"/>
                </a:lnSpc>
                <a:buFont typeface="Arial"/>
                <a:buChar char="•"/>
              </a:pPr>
              <a:r>
                <a:rPr lang="en-US" sz="2130" spc="-42">
                  <a:solidFill>
                    <a:srgbClr val="145DA0"/>
                  </a:solidFill>
                  <a:latin typeface="Poppins"/>
                  <a:ea typeface="Poppins"/>
                  <a:cs typeface="Poppins"/>
                  <a:sym typeface="Poppins"/>
                </a:rPr>
                <a:t>JVM跨平台，穩定，可擴充</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完善的Java生態系</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各大公司皆採用</a:t>
              </a:r>
            </a:p>
          </p:txBody>
        </p:sp>
      </p:grpSp>
      <p:grpSp>
        <p:nvGrpSpPr>
          <p:cNvPr name="Group 16" id="16"/>
          <p:cNvGrpSpPr/>
          <p:nvPr/>
        </p:nvGrpSpPr>
        <p:grpSpPr>
          <a:xfrm rot="0">
            <a:off x="9809367" y="3320814"/>
            <a:ext cx="4263911" cy="3407179"/>
            <a:chOff x="0" y="0"/>
            <a:chExt cx="5685214" cy="4542905"/>
          </a:xfrm>
        </p:grpSpPr>
        <p:sp>
          <p:nvSpPr>
            <p:cNvPr name="Freeform 17" id="17"/>
            <p:cNvSpPr/>
            <p:nvPr/>
          </p:nvSpPr>
          <p:spPr>
            <a:xfrm flipH="false" flipV="false" rot="0">
              <a:off x="33515" y="3754936"/>
              <a:ext cx="5618943" cy="787969"/>
            </a:xfrm>
            <a:custGeom>
              <a:avLst/>
              <a:gdLst/>
              <a:ahLst/>
              <a:cxnLst/>
              <a:rect r="r" b="b" t="t" l="l"/>
              <a:pathLst>
                <a:path h="787969" w="5618943">
                  <a:moveTo>
                    <a:pt x="0" y="0"/>
                  </a:moveTo>
                  <a:lnTo>
                    <a:pt x="5618943" y="0"/>
                  </a:lnTo>
                  <a:lnTo>
                    <a:pt x="5618943" y="787969"/>
                  </a:lnTo>
                  <a:lnTo>
                    <a:pt x="0" y="787969"/>
                  </a:lnTo>
                  <a:lnTo>
                    <a:pt x="0" y="0"/>
                  </a:lnTo>
                  <a:close/>
                </a:path>
              </a:pathLst>
            </a:custGeom>
            <a:blipFill>
              <a:blip r:embed="rId2"/>
              <a:stretch>
                <a:fillRect l="0" t="-40835" r="0" b="0"/>
              </a:stretch>
            </a:blipFill>
          </p:spPr>
        </p:sp>
        <p:grpSp>
          <p:nvGrpSpPr>
            <p:cNvPr name="Group 18" id="18"/>
            <p:cNvGrpSpPr/>
            <p:nvPr/>
          </p:nvGrpSpPr>
          <p:grpSpPr>
            <a:xfrm rot="0">
              <a:off x="0" y="0"/>
              <a:ext cx="5685214" cy="3754936"/>
              <a:chOff x="0" y="0"/>
              <a:chExt cx="1416547" cy="935593"/>
            </a:xfrm>
          </p:grpSpPr>
          <p:sp>
            <p:nvSpPr>
              <p:cNvPr name="Freeform 19" id="19"/>
              <p:cNvSpPr/>
              <p:nvPr/>
            </p:nvSpPr>
            <p:spPr>
              <a:xfrm flipH="false" flipV="false" rot="0">
                <a:off x="0" y="0"/>
                <a:ext cx="1416547" cy="935593"/>
              </a:xfrm>
              <a:custGeom>
                <a:avLst/>
                <a:gdLst/>
                <a:ahLst/>
                <a:cxnLst/>
                <a:rect r="r" b="b" t="t" l="l"/>
                <a:pathLst>
                  <a:path h="935593" w="1416547">
                    <a:moveTo>
                      <a:pt x="45392" y="0"/>
                    </a:moveTo>
                    <a:lnTo>
                      <a:pt x="1371155" y="0"/>
                    </a:lnTo>
                    <a:cubicBezTo>
                      <a:pt x="1396225" y="0"/>
                      <a:pt x="1416547" y="20323"/>
                      <a:pt x="1416547" y="45392"/>
                    </a:cubicBezTo>
                    <a:lnTo>
                      <a:pt x="1416547" y="890201"/>
                    </a:lnTo>
                    <a:cubicBezTo>
                      <a:pt x="1416547" y="915270"/>
                      <a:pt x="1396225" y="935593"/>
                      <a:pt x="1371155" y="935593"/>
                    </a:cubicBezTo>
                    <a:lnTo>
                      <a:pt x="45392" y="935593"/>
                    </a:lnTo>
                    <a:cubicBezTo>
                      <a:pt x="20323" y="935593"/>
                      <a:pt x="0" y="915270"/>
                      <a:pt x="0" y="890201"/>
                    </a:cubicBezTo>
                    <a:lnTo>
                      <a:pt x="0" y="45392"/>
                    </a:lnTo>
                    <a:cubicBezTo>
                      <a:pt x="0" y="20323"/>
                      <a:pt x="20323" y="0"/>
                      <a:pt x="45392" y="0"/>
                    </a:cubicBezTo>
                    <a:close/>
                  </a:path>
                </a:pathLst>
              </a:custGeom>
              <a:solidFill>
                <a:srgbClr val="FDFDFD"/>
              </a:solidFill>
              <a:ln w="38100" cap="rnd">
                <a:solidFill>
                  <a:srgbClr val="145DA0"/>
                </a:solidFill>
                <a:prstDash val="solid"/>
                <a:round/>
              </a:ln>
            </p:spPr>
          </p:sp>
          <p:sp>
            <p:nvSpPr>
              <p:cNvPr name="TextBox 20" id="20"/>
              <p:cNvSpPr txBox="true"/>
              <p:nvPr/>
            </p:nvSpPr>
            <p:spPr>
              <a:xfrm>
                <a:off x="0" y="-38100"/>
                <a:ext cx="1416547" cy="973693"/>
              </a:xfrm>
              <a:prstGeom prst="rect">
                <a:avLst/>
              </a:prstGeom>
            </p:spPr>
            <p:txBody>
              <a:bodyPr anchor="ctr" rtlCol="false" tIns="51532" lIns="51532" bIns="51532" rIns="51532"/>
              <a:lstStyle/>
              <a:p>
                <a:pPr algn="ctr" marL="0" indent="0" lvl="0">
                  <a:lnSpc>
                    <a:spcPts val="2659"/>
                  </a:lnSpc>
                  <a:spcBef>
                    <a:spcPct val="0"/>
                  </a:spcBef>
                </a:pPr>
              </a:p>
            </p:txBody>
          </p:sp>
        </p:grpSp>
        <p:sp>
          <p:nvSpPr>
            <p:cNvPr name="AutoShape 21" id="21"/>
            <p:cNvSpPr/>
            <p:nvPr/>
          </p:nvSpPr>
          <p:spPr>
            <a:xfrm>
              <a:off x="33515" y="3734021"/>
              <a:ext cx="5618943" cy="0"/>
            </a:xfrm>
            <a:prstGeom prst="line">
              <a:avLst/>
            </a:prstGeom>
            <a:ln cap="flat" w="50800">
              <a:solidFill>
                <a:srgbClr val="145DA0"/>
              </a:solidFill>
              <a:prstDash val="solid"/>
              <a:headEnd type="none" len="sm" w="sm"/>
              <a:tailEnd type="none" len="sm" w="sm"/>
            </a:ln>
          </p:spPr>
        </p:sp>
        <p:sp>
          <p:nvSpPr>
            <p:cNvPr name="AutoShape 22" id="22"/>
            <p:cNvSpPr/>
            <p:nvPr/>
          </p:nvSpPr>
          <p:spPr>
            <a:xfrm>
              <a:off x="33515" y="3785943"/>
              <a:ext cx="5618943" cy="0"/>
            </a:xfrm>
            <a:prstGeom prst="line">
              <a:avLst/>
            </a:prstGeom>
            <a:ln cap="flat" w="50800">
              <a:solidFill>
                <a:srgbClr val="145DA0"/>
              </a:solidFill>
              <a:prstDash val="solid"/>
              <a:headEnd type="none" len="sm" w="sm"/>
              <a:tailEnd type="none" len="sm" w="sm"/>
            </a:ln>
          </p:spPr>
        </p:sp>
        <p:sp>
          <p:nvSpPr>
            <p:cNvPr name="TextBox 23" id="23"/>
            <p:cNvSpPr txBox="true"/>
            <p:nvPr/>
          </p:nvSpPr>
          <p:spPr>
            <a:xfrm rot="0">
              <a:off x="422108" y="293647"/>
              <a:ext cx="4721690" cy="567756"/>
            </a:xfrm>
            <a:prstGeom prst="rect">
              <a:avLst/>
            </a:prstGeom>
          </p:spPr>
          <p:txBody>
            <a:bodyPr anchor="t" rtlCol="false" tIns="0" lIns="0" bIns="0" rIns="0">
              <a:spAutoFit/>
            </a:bodyPr>
            <a:lstStyle/>
            <a:p>
              <a:pPr algn="ctr">
                <a:lnSpc>
                  <a:spcPts val="3455"/>
                </a:lnSpc>
                <a:spcBef>
                  <a:spcPct val="0"/>
                </a:spcBef>
              </a:pPr>
              <a:r>
                <a:rPr lang="en-US" b="true" sz="2468">
                  <a:solidFill>
                    <a:srgbClr val="145DA0"/>
                  </a:solidFill>
                  <a:latin typeface="Poppins Bold"/>
                  <a:ea typeface="Poppins Bold"/>
                  <a:cs typeface="Poppins Bold"/>
                  <a:sym typeface="Poppins Bold"/>
                </a:rPr>
                <a:t>Spring Boot</a:t>
              </a:r>
            </a:p>
          </p:txBody>
        </p:sp>
        <p:sp>
          <p:nvSpPr>
            <p:cNvPr name="Freeform 24" id="24"/>
            <p:cNvSpPr/>
            <p:nvPr/>
          </p:nvSpPr>
          <p:spPr>
            <a:xfrm flipH="false" flipV="false" rot="0">
              <a:off x="4457159" y="243921"/>
              <a:ext cx="686639" cy="743408"/>
            </a:xfrm>
            <a:custGeom>
              <a:avLst/>
              <a:gdLst/>
              <a:ahLst/>
              <a:cxnLst/>
              <a:rect r="r" b="b" t="t" l="l"/>
              <a:pathLst>
                <a:path h="743408" w="686639">
                  <a:moveTo>
                    <a:pt x="0" y="0"/>
                  </a:moveTo>
                  <a:lnTo>
                    <a:pt x="686639" y="0"/>
                  </a:lnTo>
                  <a:lnTo>
                    <a:pt x="686639" y="743408"/>
                  </a:lnTo>
                  <a:lnTo>
                    <a:pt x="0" y="7434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5" id="25"/>
            <p:cNvSpPr txBox="true"/>
            <p:nvPr/>
          </p:nvSpPr>
          <p:spPr>
            <a:xfrm rot="0">
              <a:off x="422108" y="1290957"/>
              <a:ext cx="4840998" cy="1492305"/>
            </a:xfrm>
            <a:prstGeom prst="rect">
              <a:avLst/>
            </a:prstGeom>
          </p:spPr>
          <p:txBody>
            <a:bodyPr anchor="t" rtlCol="false" tIns="0" lIns="0" bIns="0" rIns="0">
              <a:spAutoFit/>
            </a:bodyPr>
            <a:lstStyle/>
            <a:p>
              <a:pPr algn="l" marL="459920" indent="-229960" lvl="1">
                <a:lnSpc>
                  <a:spcPts val="2982"/>
                </a:lnSpc>
                <a:buFont typeface="Arial"/>
                <a:buChar char="•"/>
              </a:pPr>
              <a:r>
                <a:rPr lang="en-US" sz="2130" spc="-42">
                  <a:solidFill>
                    <a:srgbClr val="145DA0"/>
                  </a:solidFill>
                  <a:latin typeface="Poppins"/>
                  <a:ea typeface="Poppins"/>
                  <a:cs typeface="Poppins"/>
                  <a:sym typeface="Poppins"/>
                </a:rPr>
                <a:t>RESTful API</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MVC開發框架</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Maven</a:t>
              </a:r>
            </a:p>
          </p:txBody>
        </p:sp>
      </p:grpSp>
      <p:grpSp>
        <p:nvGrpSpPr>
          <p:cNvPr name="Group 26" id="26"/>
          <p:cNvGrpSpPr/>
          <p:nvPr/>
        </p:nvGrpSpPr>
        <p:grpSpPr>
          <a:xfrm rot="0">
            <a:off x="9809367" y="6641628"/>
            <a:ext cx="4263911" cy="3407179"/>
            <a:chOff x="0" y="0"/>
            <a:chExt cx="5685214" cy="4542905"/>
          </a:xfrm>
        </p:grpSpPr>
        <p:sp>
          <p:nvSpPr>
            <p:cNvPr name="Freeform 27" id="27"/>
            <p:cNvSpPr/>
            <p:nvPr/>
          </p:nvSpPr>
          <p:spPr>
            <a:xfrm flipH="false" flipV="false" rot="0">
              <a:off x="33515" y="3754936"/>
              <a:ext cx="5618943" cy="787969"/>
            </a:xfrm>
            <a:custGeom>
              <a:avLst/>
              <a:gdLst/>
              <a:ahLst/>
              <a:cxnLst/>
              <a:rect r="r" b="b" t="t" l="l"/>
              <a:pathLst>
                <a:path h="787969" w="5618943">
                  <a:moveTo>
                    <a:pt x="0" y="0"/>
                  </a:moveTo>
                  <a:lnTo>
                    <a:pt x="5618943" y="0"/>
                  </a:lnTo>
                  <a:lnTo>
                    <a:pt x="5618943" y="787969"/>
                  </a:lnTo>
                  <a:lnTo>
                    <a:pt x="0" y="787969"/>
                  </a:lnTo>
                  <a:lnTo>
                    <a:pt x="0" y="0"/>
                  </a:lnTo>
                  <a:close/>
                </a:path>
              </a:pathLst>
            </a:custGeom>
            <a:blipFill>
              <a:blip r:embed="rId2"/>
              <a:stretch>
                <a:fillRect l="0" t="-40835" r="0" b="0"/>
              </a:stretch>
            </a:blipFill>
          </p:spPr>
        </p:sp>
        <p:grpSp>
          <p:nvGrpSpPr>
            <p:cNvPr name="Group 28" id="28"/>
            <p:cNvGrpSpPr/>
            <p:nvPr/>
          </p:nvGrpSpPr>
          <p:grpSpPr>
            <a:xfrm rot="0">
              <a:off x="0" y="0"/>
              <a:ext cx="5685214" cy="3734021"/>
              <a:chOff x="0" y="0"/>
              <a:chExt cx="1416547" cy="930381"/>
            </a:xfrm>
          </p:grpSpPr>
          <p:sp>
            <p:nvSpPr>
              <p:cNvPr name="Freeform 29" id="29"/>
              <p:cNvSpPr/>
              <p:nvPr/>
            </p:nvSpPr>
            <p:spPr>
              <a:xfrm flipH="false" flipV="false" rot="0">
                <a:off x="0" y="0"/>
                <a:ext cx="1416547" cy="930381"/>
              </a:xfrm>
              <a:custGeom>
                <a:avLst/>
                <a:gdLst/>
                <a:ahLst/>
                <a:cxnLst/>
                <a:rect r="r" b="b" t="t" l="l"/>
                <a:pathLst>
                  <a:path h="930381" w="1416547">
                    <a:moveTo>
                      <a:pt x="46046" y="0"/>
                    </a:moveTo>
                    <a:lnTo>
                      <a:pt x="1370502" y="0"/>
                    </a:lnTo>
                    <a:cubicBezTo>
                      <a:pt x="1382714" y="0"/>
                      <a:pt x="1394426" y="4851"/>
                      <a:pt x="1403061" y="13487"/>
                    </a:cubicBezTo>
                    <a:cubicBezTo>
                      <a:pt x="1411696" y="22122"/>
                      <a:pt x="1416547" y="33834"/>
                      <a:pt x="1416547" y="46046"/>
                    </a:cubicBezTo>
                    <a:lnTo>
                      <a:pt x="1416547" y="884335"/>
                    </a:lnTo>
                    <a:cubicBezTo>
                      <a:pt x="1416547" y="896548"/>
                      <a:pt x="1411696" y="908259"/>
                      <a:pt x="1403061" y="916895"/>
                    </a:cubicBezTo>
                    <a:cubicBezTo>
                      <a:pt x="1394426" y="925530"/>
                      <a:pt x="1382714" y="930381"/>
                      <a:pt x="1370502" y="930381"/>
                    </a:cubicBezTo>
                    <a:lnTo>
                      <a:pt x="46046" y="930381"/>
                    </a:lnTo>
                    <a:cubicBezTo>
                      <a:pt x="33834" y="930381"/>
                      <a:pt x="22122" y="925530"/>
                      <a:pt x="13487" y="916895"/>
                    </a:cubicBezTo>
                    <a:cubicBezTo>
                      <a:pt x="4851" y="908259"/>
                      <a:pt x="0" y="896548"/>
                      <a:pt x="0" y="884335"/>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30" id="30"/>
              <p:cNvSpPr txBox="true"/>
              <p:nvPr/>
            </p:nvSpPr>
            <p:spPr>
              <a:xfrm>
                <a:off x="0" y="-38100"/>
                <a:ext cx="1416547" cy="968481"/>
              </a:xfrm>
              <a:prstGeom prst="rect">
                <a:avLst/>
              </a:prstGeom>
            </p:spPr>
            <p:txBody>
              <a:bodyPr anchor="ctr" rtlCol="false" tIns="50800" lIns="50800" bIns="50800" rIns="50800"/>
              <a:lstStyle/>
              <a:p>
                <a:pPr algn="ctr" marL="0" indent="0" lvl="0">
                  <a:lnSpc>
                    <a:spcPts val="2660"/>
                  </a:lnSpc>
                  <a:spcBef>
                    <a:spcPct val="0"/>
                  </a:spcBef>
                </a:pPr>
              </a:p>
            </p:txBody>
          </p:sp>
        </p:grpSp>
        <p:sp>
          <p:nvSpPr>
            <p:cNvPr name="AutoShape 31" id="31"/>
            <p:cNvSpPr/>
            <p:nvPr/>
          </p:nvSpPr>
          <p:spPr>
            <a:xfrm>
              <a:off x="33515" y="3734021"/>
              <a:ext cx="5618943" cy="0"/>
            </a:xfrm>
            <a:prstGeom prst="line">
              <a:avLst/>
            </a:prstGeom>
            <a:ln cap="flat" w="51532">
              <a:solidFill>
                <a:srgbClr val="145DA0"/>
              </a:solidFill>
              <a:prstDash val="solid"/>
              <a:headEnd type="none" len="sm" w="sm"/>
              <a:tailEnd type="none" len="sm" w="sm"/>
            </a:ln>
          </p:spPr>
        </p:sp>
        <p:sp>
          <p:nvSpPr>
            <p:cNvPr name="AutoShape 32" id="32"/>
            <p:cNvSpPr/>
            <p:nvPr/>
          </p:nvSpPr>
          <p:spPr>
            <a:xfrm>
              <a:off x="33515" y="3785943"/>
              <a:ext cx="5618943" cy="0"/>
            </a:xfrm>
            <a:prstGeom prst="line">
              <a:avLst/>
            </a:prstGeom>
            <a:ln cap="flat" w="51532">
              <a:solidFill>
                <a:srgbClr val="145DA0"/>
              </a:solidFill>
              <a:prstDash val="solid"/>
              <a:headEnd type="none" len="sm" w="sm"/>
              <a:tailEnd type="none" len="sm" w="sm"/>
            </a:ln>
          </p:spPr>
        </p:sp>
        <p:sp>
          <p:nvSpPr>
            <p:cNvPr name="TextBox 33" id="33"/>
            <p:cNvSpPr txBox="true"/>
            <p:nvPr/>
          </p:nvSpPr>
          <p:spPr>
            <a:xfrm rot="0">
              <a:off x="422108" y="293647"/>
              <a:ext cx="4721690" cy="567756"/>
            </a:xfrm>
            <a:prstGeom prst="rect">
              <a:avLst/>
            </a:prstGeom>
          </p:spPr>
          <p:txBody>
            <a:bodyPr anchor="t" rtlCol="false" tIns="0" lIns="0" bIns="0" rIns="0">
              <a:spAutoFit/>
            </a:bodyPr>
            <a:lstStyle/>
            <a:p>
              <a:pPr algn="ctr">
                <a:lnSpc>
                  <a:spcPts val="3455"/>
                </a:lnSpc>
                <a:spcBef>
                  <a:spcPct val="0"/>
                </a:spcBef>
              </a:pPr>
              <a:r>
                <a:rPr lang="en-US" b="true" sz="2468">
                  <a:solidFill>
                    <a:srgbClr val="145DA0"/>
                  </a:solidFill>
                  <a:latin typeface="Poppins Bold"/>
                  <a:ea typeface="Poppins Bold"/>
                  <a:cs typeface="Poppins Bold"/>
                  <a:sym typeface="Poppins Bold"/>
                </a:rPr>
                <a:t>Google Auth</a:t>
              </a:r>
            </a:p>
          </p:txBody>
        </p:sp>
        <p:sp>
          <p:nvSpPr>
            <p:cNvPr name="TextBox 34" id="34"/>
            <p:cNvSpPr txBox="true"/>
            <p:nvPr/>
          </p:nvSpPr>
          <p:spPr>
            <a:xfrm rot="0">
              <a:off x="227811" y="1290957"/>
              <a:ext cx="5230350" cy="1492305"/>
            </a:xfrm>
            <a:prstGeom prst="rect">
              <a:avLst/>
            </a:prstGeom>
          </p:spPr>
          <p:txBody>
            <a:bodyPr anchor="t" rtlCol="false" tIns="0" lIns="0" bIns="0" rIns="0">
              <a:spAutoFit/>
            </a:bodyPr>
            <a:lstStyle/>
            <a:p>
              <a:pPr algn="l" marL="459920" indent="-229960" lvl="1">
                <a:lnSpc>
                  <a:spcPts val="2982"/>
                </a:lnSpc>
                <a:buFont typeface="Arial"/>
                <a:buChar char="•"/>
              </a:pPr>
              <a:r>
                <a:rPr lang="en-US" sz="2130" spc="-42">
                  <a:solidFill>
                    <a:srgbClr val="145DA0"/>
                  </a:solidFill>
                  <a:latin typeface="Poppins"/>
                  <a:ea typeface="Poppins"/>
                  <a:cs typeface="Poppins"/>
                  <a:sym typeface="Poppins"/>
                </a:rPr>
                <a:t>提供 安全登入與驗證機制</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整合 Google 帳戶登入流程</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Token驗證，用於API</a:t>
              </a:r>
            </a:p>
          </p:txBody>
        </p:sp>
      </p:grpSp>
      <p:grpSp>
        <p:nvGrpSpPr>
          <p:cNvPr name="Group 35" id="35"/>
          <p:cNvGrpSpPr/>
          <p:nvPr/>
        </p:nvGrpSpPr>
        <p:grpSpPr>
          <a:xfrm rot="0">
            <a:off x="-2123887" y="-2346523"/>
            <a:ext cx="4693046" cy="4693046"/>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alpha val="15686"/>
                </a:srgbClr>
              </a:solidFill>
              <a:prstDash val="solid"/>
              <a:miter/>
            </a:ln>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38" id="38"/>
          <p:cNvGrpSpPr/>
          <p:nvPr/>
        </p:nvGrpSpPr>
        <p:grpSpPr>
          <a:xfrm rot="0">
            <a:off x="15573718" y="7940477"/>
            <a:ext cx="4693046" cy="4693046"/>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0569E">
                  <a:alpha val="15686"/>
                </a:srgbClr>
              </a:solidFill>
              <a:prstDash val="solid"/>
              <a:miter/>
            </a:ln>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41" id="41"/>
          <p:cNvGrpSpPr/>
          <p:nvPr/>
        </p:nvGrpSpPr>
        <p:grpSpPr>
          <a:xfrm rot="0">
            <a:off x="3921437" y="6641628"/>
            <a:ext cx="4263911" cy="3407179"/>
            <a:chOff x="0" y="0"/>
            <a:chExt cx="5685214" cy="4542905"/>
          </a:xfrm>
        </p:grpSpPr>
        <p:sp>
          <p:nvSpPr>
            <p:cNvPr name="Freeform 42" id="42"/>
            <p:cNvSpPr/>
            <p:nvPr/>
          </p:nvSpPr>
          <p:spPr>
            <a:xfrm flipH="false" flipV="false" rot="0">
              <a:off x="33515" y="3754936"/>
              <a:ext cx="5618943" cy="787969"/>
            </a:xfrm>
            <a:custGeom>
              <a:avLst/>
              <a:gdLst/>
              <a:ahLst/>
              <a:cxnLst/>
              <a:rect r="r" b="b" t="t" l="l"/>
              <a:pathLst>
                <a:path h="787969" w="5618943">
                  <a:moveTo>
                    <a:pt x="0" y="0"/>
                  </a:moveTo>
                  <a:lnTo>
                    <a:pt x="5618943" y="0"/>
                  </a:lnTo>
                  <a:lnTo>
                    <a:pt x="5618943" y="787969"/>
                  </a:lnTo>
                  <a:lnTo>
                    <a:pt x="0" y="787969"/>
                  </a:lnTo>
                  <a:lnTo>
                    <a:pt x="0" y="0"/>
                  </a:lnTo>
                  <a:close/>
                </a:path>
              </a:pathLst>
            </a:custGeom>
            <a:blipFill>
              <a:blip r:embed="rId2"/>
              <a:stretch>
                <a:fillRect l="0" t="-40835" r="0" b="0"/>
              </a:stretch>
            </a:blipFill>
          </p:spPr>
        </p:sp>
        <p:grpSp>
          <p:nvGrpSpPr>
            <p:cNvPr name="Group 43" id="43"/>
            <p:cNvGrpSpPr/>
            <p:nvPr/>
          </p:nvGrpSpPr>
          <p:grpSpPr>
            <a:xfrm rot="0">
              <a:off x="0" y="0"/>
              <a:ext cx="5685214" cy="3734021"/>
              <a:chOff x="0" y="0"/>
              <a:chExt cx="1416547" cy="930381"/>
            </a:xfrm>
          </p:grpSpPr>
          <p:sp>
            <p:nvSpPr>
              <p:cNvPr name="Freeform 44" id="44"/>
              <p:cNvSpPr/>
              <p:nvPr/>
            </p:nvSpPr>
            <p:spPr>
              <a:xfrm flipH="false" flipV="false" rot="0">
                <a:off x="0" y="0"/>
                <a:ext cx="1416547" cy="930381"/>
              </a:xfrm>
              <a:custGeom>
                <a:avLst/>
                <a:gdLst/>
                <a:ahLst/>
                <a:cxnLst/>
                <a:rect r="r" b="b" t="t" l="l"/>
                <a:pathLst>
                  <a:path h="930381" w="1416547">
                    <a:moveTo>
                      <a:pt x="46046" y="0"/>
                    </a:moveTo>
                    <a:lnTo>
                      <a:pt x="1370502" y="0"/>
                    </a:lnTo>
                    <a:cubicBezTo>
                      <a:pt x="1382714" y="0"/>
                      <a:pt x="1394426" y="4851"/>
                      <a:pt x="1403061" y="13487"/>
                    </a:cubicBezTo>
                    <a:cubicBezTo>
                      <a:pt x="1411696" y="22122"/>
                      <a:pt x="1416547" y="33834"/>
                      <a:pt x="1416547" y="46046"/>
                    </a:cubicBezTo>
                    <a:lnTo>
                      <a:pt x="1416547" y="884335"/>
                    </a:lnTo>
                    <a:cubicBezTo>
                      <a:pt x="1416547" y="896548"/>
                      <a:pt x="1411696" y="908259"/>
                      <a:pt x="1403061" y="916895"/>
                    </a:cubicBezTo>
                    <a:cubicBezTo>
                      <a:pt x="1394426" y="925530"/>
                      <a:pt x="1382714" y="930381"/>
                      <a:pt x="1370502" y="930381"/>
                    </a:cubicBezTo>
                    <a:lnTo>
                      <a:pt x="46046" y="930381"/>
                    </a:lnTo>
                    <a:cubicBezTo>
                      <a:pt x="33834" y="930381"/>
                      <a:pt x="22122" y="925530"/>
                      <a:pt x="13487" y="916895"/>
                    </a:cubicBezTo>
                    <a:cubicBezTo>
                      <a:pt x="4851" y="908259"/>
                      <a:pt x="0" y="896548"/>
                      <a:pt x="0" y="884335"/>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45" id="45"/>
              <p:cNvSpPr txBox="true"/>
              <p:nvPr/>
            </p:nvSpPr>
            <p:spPr>
              <a:xfrm>
                <a:off x="0" y="-38100"/>
                <a:ext cx="1416547" cy="96848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46" id="46"/>
            <p:cNvSpPr/>
            <p:nvPr/>
          </p:nvSpPr>
          <p:spPr>
            <a:xfrm>
              <a:off x="33515" y="3734021"/>
              <a:ext cx="5618943" cy="0"/>
            </a:xfrm>
            <a:prstGeom prst="line">
              <a:avLst/>
            </a:prstGeom>
            <a:ln cap="flat" w="51532">
              <a:solidFill>
                <a:srgbClr val="145DA0"/>
              </a:solidFill>
              <a:prstDash val="solid"/>
              <a:headEnd type="none" len="sm" w="sm"/>
              <a:tailEnd type="none" len="sm" w="sm"/>
            </a:ln>
          </p:spPr>
        </p:sp>
        <p:sp>
          <p:nvSpPr>
            <p:cNvPr name="AutoShape 47" id="47"/>
            <p:cNvSpPr/>
            <p:nvPr/>
          </p:nvSpPr>
          <p:spPr>
            <a:xfrm>
              <a:off x="33515" y="3785943"/>
              <a:ext cx="5618943" cy="0"/>
            </a:xfrm>
            <a:prstGeom prst="line">
              <a:avLst/>
            </a:prstGeom>
            <a:ln cap="flat" w="51532">
              <a:solidFill>
                <a:srgbClr val="145DA0"/>
              </a:solidFill>
              <a:prstDash val="solid"/>
              <a:headEnd type="none" len="sm" w="sm"/>
              <a:tailEnd type="none" len="sm" w="sm"/>
            </a:ln>
          </p:spPr>
        </p:sp>
        <p:sp>
          <p:nvSpPr>
            <p:cNvPr name="TextBox 48" id="48"/>
            <p:cNvSpPr txBox="true"/>
            <p:nvPr/>
          </p:nvSpPr>
          <p:spPr>
            <a:xfrm rot="0">
              <a:off x="422108" y="293647"/>
              <a:ext cx="4721690" cy="567756"/>
            </a:xfrm>
            <a:prstGeom prst="rect">
              <a:avLst/>
            </a:prstGeom>
          </p:spPr>
          <p:txBody>
            <a:bodyPr anchor="t" rtlCol="false" tIns="0" lIns="0" bIns="0" rIns="0">
              <a:spAutoFit/>
            </a:bodyPr>
            <a:lstStyle/>
            <a:p>
              <a:pPr algn="ctr">
                <a:lnSpc>
                  <a:spcPts val="3455"/>
                </a:lnSpc>
                <a:spcBef>
                  <a:spcPct val="0"/>
                </a:spcBef>
              </a:pPr>
              <a:r>
                <a:rPr lang="en-US" b="true" sz="2468">
                  <a:solidFill>
                    <a:srgbClr val="145DA0"/>
                  </a:solidFill>
                  <a:latin typeface="Poppins Bold"/>
                  <a:ea typeface="Poppins Bold"/>
                  <a:cs typeface="Poppins Bold"/>
                  <a:sym typeface="Poppins Bold"/>
                </a:rPr>
                <a:t>SQL</a:t>
              </a:r>
            </a:p>
          </p:txBody>
        </p:sp>
        <p:sp>
          <p:nvSpPr>
            <p:cNvPr name="TextBox 49" id="49"/>
            <p:cNvSpPr txBox="true"/>
            <p:nvPr/>
          </p:nvSpPr>
          <p:spPr>
            <a:xfrm rot="0">
              <a:off x="227811" y="1290957"/>
              <a:ext cx="5230350" cy="989872"/>
            </a:xfrm>
            <a:prstGeom prst="rect">
              <a:avLst/>
            </a:prstGeom>
          </p:spPr>
          <p:txBody>
            <a:bodyPr anchor="t" rtlCol="false" tIns="0" lIns="0" bIns="0" rIns="0">
              <a:spAutoFit/>
            </a:bodyPr>
            <a:lstStyle/>
            <a:p>
              <a:pPr algn="l" marL="459920" indent="-229960" lvl="1">
                <a:lnSpc>
                  <a:spcPts val="2982"/>
                </a:lnSpc>
                <a:buFont typeface="Arial"/>
                <a:buChar char="•"/>
              </a:pPr>
              <a:r>
                <a:rPr lang="en-US" sz="2130" spc="-42">
                  <a:solidFill>
                    <a:srgbClr val="145DA0"/>
                  </a:solidFill>
                  <a:latin typeface="Poppins"/>
                  <a:ea typeface="Poppins"/>
                  <a:cs typeface="Poppins"/>
                  <a:sym typeface="Poppins"/>
                </a:rPr>
                <a:t>儲存一般登入系統資料</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儲存word vec向量</a:t>
              </a:r>
            </a:p>
          </p:txBody>
        </p:sp>
      </p:grpSp>
      <p:sp>
        <p:nvSpPr>
          <p:cNvPr name="TextBox 50" id="50"/>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8570476" y="1071854"/>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9144000" y="291997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0" id="10"/>
          <p:cNvSpPr/>
          <p:nvPr/>
        </p:nvSpPr>
        <p:spPr>
          <a:xfrm flipH="false" flipV="false" rot="0">
            <a:off x="9144000" y="4825240"/>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1" id="11"/>
          <p:cNvSpPr/>
          <p:nvPr/>
        </p:nvSpPr>
        <p:spPr>
          <a:xfrm flipH="false" flipV="false" rot="0">
            <a:off x="8863381" y="6601921"/>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2" id="12"/>
          <p:cNvGrpSpPr/>
          <p:nvPr/>
        </p:nvGrpSpPr>
        <p:grpSpPr>
          <a:xfrm rot="0">
            <a:off x="7628114" y="1754040"/>
            <a:ext cx="373607" cy="37360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4" id="14"/>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5" id="15"/>
          <p:cNvGrpSpPr/>
          <p:nvPr/>
        </p:nvGrpSpPr>
        <p:grpSpPr>
          <a:xfrm rot="0">
            <a:off x="8179000" y="3457277"/>
            <a:ext cx="373607" cy="37360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7" id="1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8" id="18"/>
          <p:cNvGrpSpPr/>
          <p:nvPr/>
        </p:nvGrpSpPr>
        <p:grpSpPr>
          <a:xfrm rot="0">
            <a:off x="8001722" y="7072394"/>
            <a:ext cx="373607" cy="37360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0" id="2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1" id="21"/>
          <p:cNvGrpSpPr/>
          <p:nvPr/>
        </p:nvGrpSpPr>
        <p:grpSpPr>
          <a:xfrm rot="0">
            <a:off x="8299935" y="5374812"/>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24" id="24"/>
          <p:cNvSpPr/>
          <p:nvPr/>
        </p:nvSpPr>
        <p:spPr>
          <a:xfrm flipH="false" flipV="false" rot="0">
            <a:off x="933118" y="3617732"/>
            <a:ext cx="978488" cy="1059387"/>
          </a:xfrm>
          <a:custGeom>
            <a:avLst/>
            <a:gdLst/>
            <a:ahLst/>
            <a:cxnLst/>
            <a:rect r="r" b="b" t="t" l="l"/>
            <a:pathLst>
              <a:path h="1059387" w="978488">
                <a:moveTo>
                  <a:pt x="0" y="0"/>
                </a:moveTo>
                <a:lnTo>
                  <a:pt x="978488" y="0"/>
                </a:lnTo>
                <a:lnTo>
                  <a:pt x="978488" y="1059387"/>
                </a:lnTo>
                <a:lnTo>
                  <a:pt x="0" y="10593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1028700" y="2686439"/>
            <a:ext cx="4824888" cy="795506"/>
          </a:xfrm>
          <a:prstGeom prst="rect">
            <a:avLst/>
          </a:prstGeom>
        </p:spPr>
        <p:txBody>
          <a:bodyPr anchor="t" rtlCol="false" tIns="0" lIns="0" bIns="0" rIns="0">
            <a:spAutoFit/>
          </a:bodyPr>
          <a:lstStyle/>
          <a:p>
            <a:pPr algn="l" marL="0" indent="0" lvl="0">
              <a:lnSpc>
                <a:spcPts val="6553"/>
              </a:lnSpc>
              <a:spcBef>
                <a:spcPct val="0"/>
              </a:spcBef>
            </a:pPr>
            <a:r>
              <a:rPr lang="en-US" b="true" sz="4680">
                <a:solidFill>
                  <a:srgbClr val="FDFDFD"/>
                </a:solidFill>
                <a:latin typeface="Montserrat Bold"/>
                <a:ea typeface="Montserrat Bold"/>
                <a:cs typeface="Montserrat Bold"/>
                <a:sym typeface="Montserrat Bold"/>
              </a:rPr>
              <a:t>Data Engineer</a:t>
            </a:r>
          </a:p>
        </p:txBody>
      </p:sp>
      <p:sp>
        <p:nvSpPr>
          <p:cNvPr name="TextBox 26" id="26"/>
          <p:cNvSpPr txBox="true"/>
          <p:nvPr/>
        </p:nvSpPr>
        <p:spPr>
          <a:xfrm rot="0">
            <a:off x="1028700" y="5729369"/>
            <a:ext cx="5885945" cy="1995805"/>
          </a:xfrm>
          <a:prstGeom prst="rect">
            <a:avLst/>
          </a:prstGeom>
        </p:spPr>
        <p:txBody>
          <a:bodyPr anchor="t" rtlCol="false" tIns="0" lIns="0" bIns="0" rIns="0">
            <a:spAutoFit/>
          </a:bodyPr>
          <a:lstStyle/>
          <a:p>
            <a:pPr algn="l">
              <a:lnSpc>
                <a:spcPts val="3919"/>
              </a:lnSpc>
            </a:pPr>
            <a:r>
              <a:rPr lang="en-US" sz="2799" spc="-55">
                <a:solidFill>
                  <a:srgbClr val="FDFDFD"/>
                </a:solidFill>
                <a:latin typeface="Poppins"/>
                <a:ea typeface="Poppins"/>
                <a:cs typeface="Poppins"/>
                <a:sym typeface="Poppins"/>
              </a:rPr>
              <a:t>建立一套自動化流程，定期爬取與更新校內公告、簡章與</a:t>
            </a:r>
            <a:r>
              <a:rPr lang="en-US" sz="2799" spc="-55" strike="noStrike" u="none">
                <a:solidFill>
                  <a:srgbClr val="FDFDFD"/>
                </a:solidFill>
                <a:latin typeface="Poppins"/>
                <a:ea typeface="Poppins"/>
                <a:cs typeface="Poppins"/>
                <a:sym typeface="Poppins"/>
              </a:rPr>
              <a:t> PDF 文件，並將非結構化資料轉換為可分析的結構化格式，以利後續應用與查詢。</a:t>
            </a:r>
          </a:p>
        </p:txBody>
      </p:sp>
      <p:sp>
        <p:nvSpPr>
          <p:cNvPr name="TextBox 27" id="27"/>
          <p:cNvSpPr txBox="true"/>
          <p:nvPr/>
        </p:nvSpPr>
        <p:spPr>
          <a:xfrm rot="0">
            <a:off x="10114822" y="1405839"/>
            <a:ext cx="7626692" cy="651510"/>
          </a:xfrm>
          <a:prstGeom prst="rect">
            <a:avLst/>
          </a:prstGeom>
        </p:spPr>
        <p:txBody>
          <a:bodyPr anchor="t" rtlCol="false" tIns="0" lIns="0" bIns="0" rIns="0">
            <a:spAutoFit/>
          </a:bodyPr>
          <a:lstStyle/>
          <a:p>
            <a:pPr algn="l">
              <a:lnSpc>
                <a:spcPts val="5040"/>
              </a:lnSpc>
            </a:pPr>
            <a:r>
              <a:rPr lang="en-US" b="true" sz="3600" spc="-72">
                <a:solidFill>
                  <a:srgbClr val="145DA0"/>
                </a:solidFill>
                <a:latin typeface="Poppins Bold"/>
                <a:ea typeface="Poppins Bold"/>
                <a:cs typeface="Poppins Bold"/>
                <a:sym typeface="Poppins Bold"/>
              </a:rPr>
              <a:t>自動化爬取校內公告、簡章、PDF文件</a:t>
            </a:r>
          </a:p>
        </p:txBody>
      </p:sp>
      <p:sp>
        <p:nvSpPr>
          <p:cNvPr name="TextBox 28" id="28"/>
          <p:cNvSpPr txBox="true"/>
          <p:nvPr/>
        </p:nvSpPr>
        <p:spPr>
          <a:xfrm rot="0">
            <a:off x="8715534" y="1345066"/>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Montserrat"/>
                <a:ea typeface="Montserrat"/>
                <a:cs typeface="Montserrat"/>
                <a:sym typeface="Montserrat"/>
              </a:rPr>
              <a:t>01</a:t>
            </a:r>
          </a:p>
        </p:txBody>
      </p:sp>
      <p:sp>
        <p:nvSpPr>
          <p:cNvPr name="TextBox 29" id="29"/>
          <p:cNvSpPr txBox="true"/>
          <p:nvPr/>
        </p:nvSpPr>
        <p:spPr>
          <a:xfrm rot="0">
            <a:off x="10688346" y="2920502"/>
            <a:ext cx="5768345" cy="1289685"/>
          </a:xfrm>
          <a:prstGeom prst="rect">
            <a:avLst/>
          </a:prstGeom>
        </p:spPr>
        <p:txBody>
          <a:bodyPr anchor="t" rtlCol="false" tIns="0" lIns="0" bIns="0" rIns="0">
            <a:spAutoFit/>
          </a:bodyPr>
          <a:lstStyle/>
          <a:p>
            <a:pPr algn="l" marL="0" indent="0" lvl="1">
              <a:lnSpc>
                <a:spcPts val="5039"/>
              </a:lnSpc>
              <a:spcBef>
                <a:spcPct val="0"/>
              </a:spcBef>
            </a:pPr>
            <a:r>
              <a:rPr lang="en-US" b="true" sz="3599" spc="-71" strike="noStrike" u="none">
                <a:solidFill>
                  <a:srgbClr val="145DA0"/>
                </a:solidFill>
                <a:latin typeface="Poppins Bold"/>
                <a:ea typeface="Poppins Bold"/>
                <a:cs typeface="Poppins Bold"/>
                <a:sym typeface="Poppins Bold"/>
              </a:rPr>
              <a:t>清理資料、解析文字內容(HTML、PDF)</a:t>
            </a:r>
          </a:p>
        </p:txBody>
      </p:sp>
      <p:sp>
        <p:nvSpPr>
          <p:cNvPr name="TextBox 30" id="30"/>
          <p:cNvSpPr txBox="true"/>
          <p:nvPr/>
        </p:nvSpPr>
        <p:spPr>
          <a:xfrm rot="0">
            <a:off x="9289058" y="319318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Montserrat"/>
                <a:ea typeface="Montserrat"/>
                <a:cs typeface="Montserrat"/>
                <a:sym typeface="Montserrat"/>
              </a:rPr>
              <a:t>02</a:t>
            </a:r>
          </a:p>
        </p:txBody>
      </p:sp>
      <p:sp>
        <p:nvSpPr>
          <p:cNvPr name="TextBox 31" id="31"/>
          <p:cNvSpPr txBox="true"/>
          <p:nvPr/>
        </p:nvSpPr>
        <p:spPr>
          <a:xfrm rot="0">
            <a:off x="10688346" y="5163584"/>
            <a:ext cx="6036410" cy="651510"/>
          </a:xfrm>
          <a:prstGeom prst="rect">
            <a:avLst/>
          </a:prstGeom>
        </p:spPr>
        <p:txBody>
          <a:bodyPr anchor="t" rtlCol="false" tIns="0" lIns="0" bIns="0" rIns="0">
            <a:spAutoFit/>
          </a:bodyPr>
          <a:lstStyle/>
          <a:p>
            <a:pPr algn="l" marL="0" indent="0" lvl="1">
              <a:lnSpc>
                <a:spcPts val="5039"/>
              </a:lnSpc>
              <a:spcBef>
                <a:spcPct val="0"/>
              </a:spcBef>
            </a:pPr>
            <a:r>
              <a:rPr lang="en-US" b="true" sz="3599" spc="-71">
                <a:solidFill>
                  <a:srgbClr val="145DA0"/>
                </a:solidFill>
                <a:latin typeface="Poppins Bold"/>
                <a:ea typeface="Poppins Bold"/>
                <a:cs typeface="Poppins Bold"/>
                <a:sym typeface="Poppins Bold"/>
              </a:rPr>
              <a:t>資料結構化轉換(JSON/CSV)</a:t>
            </a:r>
          </a:p>
        </p:txBody>
      </p:sp>
      <p:sp>
        <p:nvSpPr>
          <p:cNvPr name="TextBox 32" id="32"/>
          <p:cNvSpPr txBox="true"/>
          <p:nvPr/>
        </p:nvSpPr>
        <p:spPr>
          <a:xfrm rot="0">
            <a:off x="9289058" y="5098452"/>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Montserrat"/>
                <a:ea typeface="Montserrat"/>
                <a:cs typeface="Montserrat"/>
                <a:sym typeface="Montserrat"/>
              </a:rPr>
              <a:t>03</a:t>
            </a:r>
          </a:p>
        </p:txBody>
      </p:sp>
      <p:sp>
        <p:nvSpPr>
          <p:cNvPr name="TextBox 33" id="33"/>
          <p:cNvSpPr txBox="true"/>
          <p:nvPr/>
        </p:nvSpPr>
        <p:spPr>
          <a:xfrm rot="0">
            <a:off x="10525762" y="6944821"/>
            <a:ext cx="6294244" cy="642794"/>
          </a:xfrm>
          <a:prstGeom prst="rect">
            <a:avLst/>
          </a:prstGeom>
        </p:spPr>
        <p:txBody>
          <a:bodyPr anchor="t" rtlCol="false" tIns="0" lIns="0" bIns="0" rIns="0">
            <a:spAutoFit/>
          </a:bodyPr>
          <a:lstStyle/>
          <a:p>
            <a:pPr algn="l" marL="0" indent="0" lvl="1">
              <a:lnSpc>
                <a:spcPts val="5039"/>
              </a:lnSpc>
              <a:spcBef>
                <a:spcPct val="0"/>
              </a:spcBef>
            </a:pPr>
            <a:r>
              <a:rPr lang="en-US" b="true" sz="3599" spc="-71" strike="noStrike" u="none">
                <a:solidFill>
                  <a:srgbClr val="145DA0"/>
                </a:solidFill>
                <a:latin typeface="Poppins Bold"/>
                <a:ea typeface="Poppins Bold"/>
                <a:cs typeface="Poppins Bold"/>
                <a:sym typeface="Poppins Bold"/>
              </a:rPr>
              <a:t>資料欄位</a:t>
            </a:r>
            <a:r>
              <a:rPr lang="en-US" b="true" sz="3599" spc="-71" strike="noStrike" u="none">
                <a:solidFill>
                  <a:srgbClr val="145DA0"/>
                </a:solidFill>
                <a:latin typeface="Poppins Bold"/>
                <a:ea typeface="Poppins Bold"/>
                <a:cs typeface="Poppins Bold"/>
                <a:sym typeface="Poppins Bold"/>
              </a:rPr>
              <a:t>定義與版本控制</a:t>
            </a:r>
          </a:p>
        </p:txBody>
      </p:sp>
      <p:sp>
        <p:nvSpPr>
          <p:cNvPr name="TextBox 34" id="34"/>
          <p:cNvSpPr txBox="true"/>
          <p:nvPr/>
        </p:nvSpPr>
        <p:spPr>
          <a:xfrm rot="0">
            <a:off x="9008439" y="687513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Montserrat"/>
                <a:ea typeface="Montserrat"/>
                <a:cs typeface="Montserrat"/>
                <a:sym typeface="Montserrat"/>
              </a:rPr>
              <a:t>04</a:t>
            </a:r>
          </a:p>
        </p:txBody>
      </p:sp>
      <p:sp>
        <p:nvSpPr>
          <p:cNvPr name="TextBox 35" id="35"/>
          <p:cNvSpPr txBox="true"/>
          <p:nvPr/>
        </p:nvSpPr>
        <p:spPr>
          <a:xfrm rot="0">
            <a:off x="10230342" y="8712587"/>
            <a:ext cx="5188050" cy="651510"/>
          </a:xfrm>
          <a:prstGeom prst="rect">
            <a:avLst/>
          </a:prstGeom>
        </p:spPr>
        <p:txBody>
          <a:bodyPr anchor="t" rtlCol="false" tIns="0" lIns="0" bIns="0" rIns="0">
            <a:spAutoFit/>
          </a:bodyPr>
          <a:lstStyle/>
          <a:p>
            <a:pPr algn="l" marL="0" indent="0" lvl="1">
              <a:lnSpc>
                <a:spcPts val="5039"/>
              </a:lnSpc>
              <a:spcBef>
                <a:spcPct val="0"/>
              </a:spcBef>
            </a:pPr>
            <a:r>
              <a:rPr lang="en-US" b="true" sz="3599" spc="-71" strike="noStrike" u="none">
                <a:solidFill>
                  <a:srgbClr val="145DA0"/>
                </a:solidFill>
                <a:latin typeface="Poppins Bold"/>
                <a:ea typeface="Poppins Bold"/>
                <a:cs typeface="Poppins Bold"/>
                <a:sym typeface="Poppins Bold"/>
              </a:rPr>
              <a:t>定期排程更新（ETL流程）</a:t>
            </a:r>
          </a:p>
        </p:txBody>
      </p:sp>
      <p:sp>
        <p:nvSpPr>
          <p:cNvPr name="Freeform 36" id="36"/>
          <p:cNvSpPr/>
          <p:nvPr/>
        </p:nvSpPr>
        <p:spPr>
          <a:xfrm flipH="false" flipV="false" rot="0">
            <a:off x="8403904" y="8330977"/>
            <a:ext cx="1424256" cy="1424256"/>
          </a:xfrm>
          <a:custGeom>
            <a:avLst/>
            <a:gdLst/>
            <a:ahLst/>
            <a:cxnLst/>
            <a:rect r="r" b="b" t="t" l="l"/>
            <a:pathLst>
              <a:path h="1424256" w="1424256">
                <a:moveTo>
                  <a:pt x="0" y="0"/>
                </a:moveTo>
                <a:lnTo>
                  <a:pt x="1424256" y="0"/>
                </a:lnTo>
                <a:lnTo>
                  <a:pt x="1424256"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7" id="37"/>
          <p:cNvSpPr txBox="true"/>
          <p:nvPr/>
        </p:nvSpPr>
        <p:spPr>
          <a:xfrm rot="0">
            <a:off x="8548962" y="8604189"/>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Montserrat"/>
                <a:ea typeface="Montserrat"/>
                <a:cs typeface="Montserrat"/>
                <a:sym typeface="Montserrat"/>
              </a:rPr>
              <a:t>05</a:t>
            </a:r>
          </a:p>
        </p:txBody>
      </p:sp>
      <p:grpSp>
        <p:nvGrpSpPr>
          <p:cNvPr name="Group 38" id="38"/>
          <p:cNvGrpSpPr/>
          <p:nvPr/>
        </p:nvGrpSpPr>
        <p:grpSpPr>
          <a:xfrm rot="0">
            <a:off x="7383817" y="8717122"/>
            <a:ext cx="373607" cy="37360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40" id="4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41" id="41"/>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16</a:t>
            </a:r>
          </a:p>
        </p:txBody>
      </p:sp>
      <p:sp>
        <p:nvSpPr>
          <p:cNvPr name="TextBox 42" id="42"/>
          <p:cNvSpPr txBox="true"/>
          <p:nvPr/>
        </p:nvSpPr>
        <p:spPr>
          <a:xfrm rot="0">
            <a:off x="1028700" y="4970544"/>
            <a:ext cx="5885945" cy="509905"/>
          </a:xfrm>
          <a:prstGeom prst="rect">
            <a:avLst/>
          </a:prstGeom>
        </p:spPr>
        <p:txBody>
          <a:bodyPr anchor="t" rtlCol="false" tIns="0" lIns="0" bIns="0" rIns="0">
            <a:spAutoFit/>
          </a:bodyPr>
          <a:lstStyle/>
          <a:p>
            <a:pPr algn="l">
              <a:lnSpc>
                <a:spcPts val="3919"/>
              </a:lnSpc>
            </a:pPr>
            <a:r>
              <a:rPr lang="en-US" b="true" sz="2799" spc="-55">
                <a:solidFill>
                  <a:srgbClr val="FDFDFD"/>
                </a:solidFill>
                <a:latin typeface="Poppins Bold"/>
                <a:ea typeface="Poppins Bold"/>
                <a:cs typeface="Poppins Bold"/>
                <a:sym typeface="Poppins Bold"/>
              </a:rPr>
              <a:t>負責人：許巧琳</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2297323" y="5688836"/>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pSp>
        <p:nvGrpSpPr>
          <p:cNvPr name="Group 6" id="6"/>
          <p:cNvGrpSpPr/>
          <p:nvPr/>
        </p:nvGrpSpPr>
        <p:grpSpPr>
          <a:xfrm rot="0">
            <a:off x="2272544" y="2912616"/>
            <a:ext cx="4203375" cy="2776220"/>
            <a:chOff x="0" y="0"/>
            <a:chExt cx="1416547" cy="935593"/>
          </a:xfrm>
        </p:grpSpPr>
        <p:sp>
          <p:nvSpPr>
            <p:cNvPr name="Freeform 7" id="7"/>
            <p:cNvSpPr/>
            <p:nvPr/>
          </p:nvSpPr>
          <p:spPr>
            <a:xfrm flipH="false" flipV="false" rot="0">
              <a:off x="0" y="0"/>
              <a:ext cx="1416547" cy="935593"/>
            </a:xfrm>
            <a:custGeom>
              <a:avLst/>
              <a:gdLst/>
              <a:ahLst/>
              <a:cxnLst/>
              <a:rect r="r" b="b" t="t" l="l"/>
              <a:pathLst>
                <a:path h="935593" w="1416547">
                  <a:moveTo>
                    <a:pt x="46046" y="0"/>
                  </a:moveTo>
                  <a:lnTo>
                    <a:pt x="1370502" y="0"/>
                  </a:lnTo>
                  <a:cubicBezTo>
                    <a:pt x="1382714" y="0"/>
                    <a:pt x="1394426" y="4851"/>
                    <a:pt x="1403061" y="13487"/>
                  </a:cubicBezTo>
                  <a:cubicBezTo>
                    <a:pt x="1411696" y="22122"/>
                    <a:pt x="1416547" y="33834"/>
                    <a:pt x="1416547" y="46046"/>
                  </a:cubicBezTo>
                  <a:lnTo>
                    <a:pt x="1416547" y="889547"/>
                  </a:lnTo>
                  <a:cubicBezTo>
                    <a:pt x="1416547" y="901759"/>
                    <a:pt x="1411696" y="913471"/>
                    <a:pt x="1403061" y="922106"/>
                  </a:cubicBezTo>
                  <a:cubicBezTo>
                    <a:pt x="1394426" y="930741"/>
                    <a:pt x="1382714" y="935593"/>
                    <a:pt x="1370502" y="935593"/>
                  </a:cubicBezTo>
                  <a:lnTo>
                    <a:pt x="46046" y="935593"/>
                  </a:lnTo>
                  <a:cubicBezTo>
                    <a:pt x="33834" y="935593"/>
                    <a:pt x="22122" y="930741"/>
                    <a:pt x="13487" y="922106"/>
                  </a:cubicBezTo>
                  <a:cubicBezTo>
                    <a:pt x="4851" y="913471"/>
                    <a:pt x="0" y="901759"/>
                    <a:pt x="0" y="889547"/>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8" id="8"/>
            <p:cNvSpPr txBox="true"/>
            <p:nvPr/>
          </p:nvSpPr>
          <p:spPr>
            <a:xfrm>
              <a:off x="0" y="-38100"/>
              <a:ext cx="1416547" cy="9736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9" id="9"/>
          <p:cNvSpPr/>
          <p:nvPr/>
        </p:nvSpPr>
        <p:spPr>
          <a:xfrm>
            <a:off x="2297323" y="5673372"/>
            <a:ext cx="4154377" cy="0"/>
          </a:xfrm>
          <a:prstGeom prst="line">
            <a:avLst/>
          </a:prstGeom>
          <a:ln cap="flat" w="38100">
            <a:solidFill>
              <a:srgbClr val="145DA0"/>
            </a:solidFill>
            <a:prstDash val="solid"/>
            <a:headEnd type="none" len="sm" w="sm"/>
            <a:tailEnd type="none" len="sm" w="sm"/>
          </a:ln>
        </p:spPr>
      </p:sp>
      <p:sp>
        <p:nvSpPr>
          <p:cNvPr name="AutoShape 10" id="10"/>
          <p:cNvSpPr/>
          <p:nvPr/>
        </p:nvSpPr>
        <p:spPr>
          <a:xfrm>
            <a:off x="2297323" y="5711761"/>
            <a:ext cx="4154377" cy="0"/>
          </a:xfrm>
          <a:prstGeom prst="line">
            <a:avLst/>
          </a:prstGeom>
          <a:ln cap="flat" w="38100">
            <a:solidFill>
              <a:srgbClr val="145DA0"/>
            </a:solidFill>
            <a:prstDash val="solid"/>
            <a:headEnd type="none" len="sm" w="sm"/>
            <a:tailEnd type="none" len="sm" w="sm"/>
          </a:ln>
        </p:spPr>
      </p:sp>
      <p:sp>
        <p:nvSpPr>
          <p:cNvPr name="Freeform 11" id="11"/>
          <p:cNvSpPr/>
          <p:nvPr/>
        </p:nvSpPr>
        <p:spPr>
          <a:xfrm flipH="false" flipV="false" rot="0">
            <a:off x="7066494" y="5688836"/>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pSp>
        <p:nvGrpSpPr>
          <p:cNvPr name="Group 12" id="12"/>
          <p:cNvGrpSpPr/>
          <p:nvPr/>
        </p:nvGrpSpPr>
        <p:grpSpPr>
          <a:xfrm rot="0">
            <a:off x="7041715" y="2912616"/>
            <a:ext cx="4203375" cy="2776220"/>
            <a:chOff x="0" y="0"/>
            <a:chExt cx="1416547" cy="935593"/>
          </a:xfrm>
        </p:grpSpPr>
        <p:sp>
          <p:nvSpPr>
            <p:cNvPr name="Freeform 13" id="13"/>
            <p:cNvSpPr/>
            <p:nvPr/>
          </p:nvSpPr>
          <p:spPr>
            <a:xfrm flipH="false" flipV="false" rot="0">
              <a:off x="0" y="0"/>
              <a:ext cx="1416547" cy="935593"/>
            </a:xfrm>
            <a:custGeom>
              <a:avLst/>
              <a:gdLst/>
              <a:ahLst/>
              <a:cxnLst/>
              <a:rect r="r" b="b" t="t" l="l"/>
              <a:pathLst>
                <a:path h="935593" w="1416547">
                  <a:moveTo>
                    <a:pt x="46046" y="0"/>
                  </a:moveTo>
                  <a:lnTo>
                    <a:pt x="1370502" y="0"/>
                  </a:lnTo>
                  <a:cubicBezTo>
                    <a:pt x="1382714" y="0"/>
                    <a:pt x="1394426" y="4851"/>
                    <a:pt x="1403061" y="13487"/>
                  </a:cubicBezTo>
                  <a:cubicBezTo>
                    <a:pt x="1411696" y="22122"/>
                    <a:pt x="1416547" y="33834"/>
                    <a:pt x="1416547" y="46046"/>
                  </a:cubicBezTo>
                  <a:lnTo>
                    <a:pt x="1416547" y="889547"/>
                  </a:lnTo>
                  <a:cubicBezTo>
                    <a:pt x="1416547" y="901759"/>
                    <a:pt x="1411696" y="913471"/>
                    <a:pt x="1403061" y="922106"/>
                  </a:cubicBezTo>
                  <a:cubicBezTo>
                    <a:pt x="1394426" y="930741"/>
                    <a:pt x="1382714" y="935593"/>
                    <a:pt x="1370502" y="935593"/>
                  </a:cubicBezTo>
                  <a:lnTo>
                    <a:pt x="46046" y="935593"/>
                  </a:lnTo>
                  <a:cubicBezTo>
                    <a:pt x="33834" y="935593"/>
                    <a:pt x="22122" y="930741"/>
                    <a:pt x="13487" y="922106"/>
                  </a:cubicBezTo>
                  <a:cubicBezTo>
                    <a:pt x="4851" y="913471"/>
                    <a:pt x="0" y="901759"/>
                    <a:pt x="0" y="889547"/>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14" id="14"/>
            <p:cNvSpPr txBox="true"/>
            <p:nvPr/>
          </p:nvSpPr>
          <p:spPr>
            <a:xfrm>
              <a:off x="0" y="-38100"/>
              <a:ext cx="1416547" cy="9736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15" id="15"/>
          <p:cNvSpPr/>
          <p:nvPr/>
        </p:nvSpPr>
        <p:spPr>
          <a:xfrm>
            <a:off x="7066494" y="5673372"/>
            <a:ext cx="4154377" cy="0"/>
          </a:xfrm>
          <a:prstGeom prst="line">
            <a:avLst/>
          </a:prstGeom>
          <a:ln cap="flat" w="38100">
            <a:solidFill>
              <a:srgbClr val="145DA0"/>
            </a:solidFill>
            <a:prstDash val="solid"/>
            <a:headEnd type="none" len="sm" w="sm"/>
            <a:tailEnd type="none" len="sm" w="sm"/>
          </a:ln>
        </p:spPr>
      </p:sp>
      <p:sp>
        <p:nvSpPr>
          <p:cNvPr name="AutoShape 16" id="16"/>
          <p:cNvSpPr/>
          <p:nvPr/>
        </p:nvSpPr>
        <p:spPr>
          <a:xfrm>
            <a:off x="7066494" y="5711761"/>
            <a:ext cx="4154377" cy="0"/>
          </a:xfrm>
          <a:prstGeom prst="line">
            <a:avLst/>
          </a:prstGeom>
          <a:ln cap="flat" w="38100">
            <a:solidFill>
              <a:srgbClr val="145DA0"/>
            </a:solidFill>
            <a:prstDash val="solid"/>
            <a:headEnd type="none" len="sm" w="sm"/>
            <a:tailEnd type="none" len="sm" w="sm"/>
          </a:ln>
        </p:spPr>
      </p:sp>
      <p:sp>
        <p:nvSpPr>
          <p:cNvPr name="Freeform 17" id="17"/>
          <p:cNvSpPr/>
          <p:nvPr/>
        </p:nvSpPr>
        <p:spPr>
          <a:xfrm flipH="false" flipV="false" rot="0">
            <a:off x="11836861" y="5688836"/>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pSp>
        <p:nvGrpSpPr>
          <p:cNvPr name="Group 18" id="18"/>
          <p:cNvGrpSpPr/>
          <p:nvPr/>
        </p:nvGrpSpPr>
        <p:grpSpPr>
          <a:xfrm rot="0">
            <a:off x="11812082" y="2912616"/>
            <a:ext cx="4203375" cy="2760756"/>
            <a:chOff x="0" y="0"/>
            <a:chExt cx="1416547" cy="930381"/>
          </a:xfrm>
        </p:grpSpPr>
        <p:sp>
          <p:nvSpPr>
            <p:cNvPr name="Freeform 19" id="19"/>
            <p:cNvSpPr/>
            <p:nvPr/>
          </p:nvSpPr>
          <p:spPr>
            <a:xfrm flipH="false" flipV="false" rot="0">
              <a:off x="0" y="0"/>
              <a:ext cx="1416547" cy="930381"/>
            </a:xfrm>
            <a:custGeom>
              <a:avLst/>
              <a:gdLst/>
              <a:ahLst/>
              <a:cxnLst/>
              <a:rect r="r" b="b" t="t" l="l"/>
              <a:pathLst>
                <a:path h="930381" w="1416547">
                  <a:moveTo>
                    <a:pt x="46046" y="0"/>
                  </a:moveTo>
                  <a:lnTo>
                    <a:pt x="1370502" y="0"/>
                  </a:lnTo>
                  <a:cubicBezTo>
                    <a:pt x="1382714" y="0"/>
                    <a:pt x="1394426" y="4851"/>
                    <a:pt x="1403061" y="13487"/>
                  </a:cubicBezTo>
                  <a:cubicBezTo>
                    <a:pt x="1411696" y="22122"/>
                    <a:pt x="1416547" y="33834"/>
                    <a:pt x="1416547" y="46046"/>
                  </a:cubicBezTo>
                  <a:lnTo>
                    <a:pt x="1416547" y="884335"/>
                  </a:lnTo>
                  <a:cubicBezTo>
                    <a:pt x="1416547" y="896548"/>
                    <a:pt x="1411696" y="908259"/>
                    <a:pt x="1403061" y="916895"/>
                  </a:cubicBezTo>
                  <a:cubicBezTo>
                    <a:pt x="1394426" y="925530"/>
                    <a:pt x="1382714" y="930381"/>
                    <a:pt x="1370502" y="930381"/>
                  </a:cubicBezTo>
                  <a:lnTo>
                    <a:pt x="46046" y="930381"/>
                  </a:lnTo>
                  <a:cubicBezTo>
                    <a:pt x="33834" y="930381"/>
                    <a:pt x="22122" y="925530"/>
                    <a:pt x="13487" y="916895"/>
                  </a:cubicBezTo>
                  <a:cubicBezTo>
                    <a:pt x="4851" y="908259"/>
                    <a:pt x="0" y="896548"/>
                    <a:pt x="0" y="884335"/>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20" id="20"/>
            <p:cNvSpPr txBox="true"/>
            <p:nvPr/>
          </p:nvSpPr>
          <p:spPr>
            <a:xfrm>
              <a:off x="0" y="-38100"/>
              <a:ext cx="1416547" cy="96848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1" id="21"/>
          <p:cNvSpPr/>
          <p:nvPr/>
        </p:nvSpPr>
        <p:spPr>
          <a:xfrm>
            <a:off x="11836861" y="5673372"/>
            <a:ext cx="4154377" cy="0"/>
          </a:xfrm>
          <a:prstGeom prst="line">
            <a:avLst/>
          </a:prstGeom>
          <a:ln cap="flat" w="38100">
            <a:solidFill>
              <a:srgbClr val="145DA0"/>
            </a:solidFill>
            <a:prstDash val="solid"/>
            <a:headEnd type="none" len="sm" w="sm"/>
            <a:tailEnd type="none" len="sm" w="sm"/>
          </a:ln>
        </p:spPr>
      </p:sp>
      <p:sp>
        <p:nvSpPr>
          <p:cNvPr name="AutoShape 22" id="22"/>
          <p:cNvSpPr/>
          <p:nvPr/>
        </p:nvSpPr>
        <p:spPr>
          <a:xfrm>
            <a:off x="11836861" y="5711761"/>
            <a:ext cx="4154377" cy="0"/>
          </a:xfrm>
          <a:prstGeom prst="line">
            <a:avLst/>
          </a:prstGeom>
          <a:ln cap="flat" w="38100">
            <a:solidFill>
              <a:srgbClr val="145DA0"/>
            </a:solidFill>
            <a:prstDash val="solid"/>
            <a:headEnd type="none" len="sm" w="sm"/>
            <a:tailEnd type="none" len="sm" w="sm"/>
          </a:ln>
        </p:spPr>
      </p:sp>
      <p:sp>
        <p:nvSpPr>
          <p:cNvPr name="TextBox 23" id="23"/>
          <p:cNvSpPr txBox="true"/>
          <p:nvPr/>
        </p:nvSpPr>
        <p:spPr>
          <a:xfrm rot="0">
            <a:off x="2584630" y="3109863"/>
            <a:ext cx="3490991" cy="439633"/>
          </a:xfrm>
          <a:prstGeom prst="rect">
            <a:avLst/>
          </a:prstGeom>
        </p:spPr>
        <p:txBody>
          <a:bodyPr anchor="t" rtlCol="false" tIns="0" lIns="0" bIns="0" rIns="0">
            <a:spAutoFit/>
          </a:bodyPr>
          <a:lstStyle/>
          <a:p>
            <a:pPr algn="ctr">
              <a:lnSpc>
                <a:spcPts val="3406"/>
              </a:lnSpc>
              <a:spcBef>
                <a:spcPct val="0"/>
              </a:spcBef>
            </a:pPr>
            <a:r>
              <a:rPr lang="en-US" b="true" sz="2433">
                <a:solidFill>
                  <a:srgbClr val="145DA0"/>
                </a:solidFill>
                <a:latin typeface="Poppins Bold"/>
                <a:ea typeface="Poppins Bold"/>
                <a:cs typeface="Poppins Bold"/>
                <a:sym typeface="Poppins Bold"/>
              </a:rPr>
              <a:t>爬蟲與自動化</a:t>
            </a:r>
          </a:p>
        </p:txBody>
      </p:sp>
      <p:sp>
        <p:nvSpPr>
          <p:cNvPr name="TextBox 24" id="24"/>
          <p:cNvSpPr txBox="true"/>
          <p:nvPr/>
        </p:nvSpPr>
        <p:spPr>
          <a:xfrm rot="0">
            <a:off x="7353801" y="3109863"/>
            <a:ext cx="3490991" cy="439633"/>
          </a:xfrm>
          <a:prstGeom prst="rect">
            <a:avLst/>
          </a:prstGeom>
        </p:spPr>
        <p:txBody>
          <a:bodyPr anchor="t" rtlCol="false" tIns="0" lIns="0" bIns="0" rIns="0">
            <a:spAutoFit/>
          </a:bodyPr>
          <a:lstStyle/>
          <a:p>
            <a:pPr algn="ctr">
              <a:lnSpc>
                <a:spcPts val="3406"/>
              </a:lnSpc>
              <a:spcBef>
                <a:spcPct val="0"/>
              </a:spcBef>
            </a:pPr>
            <a:r>
              <a:rPr lang="en-US" b="true" sz="2433">
                <a:solidFill>
                  <a:srgbClr val="145DA0"/>
                </a:solidFill>
                <a:latin typeface="Poppins Bold"/>
                <a:ea typeface="Poppins Bold"/>
                <a:cs typeface="Poppins Bold"/>
                <a:sym typeface="Poppins Bold"/>
              </a:rPr>
              <a:t>文件解析</a:t>
            </a:r>
          </a:p>
        </p:txBody>
      </p:sp>
      <p:sp>
        <p:nvSpPr>
          <p:cNvPr name="TextBox 25" id="25"/>
          <p:cNvSpPr txBox="true"/>
          <p:nvPr/>
        </p:nvSpPr>
        <p:spPr>
          <a:xfrm rot="0">
            <a:off x="12124168" y="3109863"/>
            <a:ext cx="3490991" cy="439633"/>
          </a:xfrm>
          <a:prstGeom prst="rect">
            <a:avLst/>
          </a:prstGeom>
        </p:spPr>
        <p:txBody>
          <a:bodyPr anchor="t" rtlCol="false" tIns="0" lIns="0" bIns="0" rIns="0">
            <a:spAutoFit/>
          </a:bodyPr>
          <a:lstStyle/>
          <a:p>
            <a:pPr algn="ctr">
              <a:lnSpc>
                <a:spcPts val="3406"/>
              </a:lnSpc>
              <a:spcBef>
                <a:spcPct val="0"/>
              </a:spcBef>
            </a:pPr>
            <a:r>
              <a:rPr lang="en-US" b="true" sz="2433">
                <a:solidFill>
                  <a:srgbClr val="145DA0"/>
                </a:solidFill>
                <a:latin typeface="Poppins Bold"/>
                <a:ea typeface="Poppins Bold"/>
                <a:cs typeface="Poppins Bold"/>
                <a:sym typeface="Poppins Bold"/>
              </a:rPr>
              <a:t>資料清理與轉換</a:t>
            </a:r>
          </a:p>
        </p:txBody>
      </p:sp>
      <p:sp>
        <p:nvSpPr>
          <p:cNvPr name="Freeform 26" id="26"/>
          <p:cNvSpPr/>
          <p:nvPr/>
        </p:nvSpPr>
        <p:spPr>
          <a:xfrm flipH="false" flipV="false" rot="0">
            <a:off x="4651738" y="9161118"/>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pSp>
        <p:nvGrpSpPr>
          <p:cNvPr name="Group 27" id="27"/>
          <p:cNvGrpSpPr/>
          <p:nvPr/>
        </p:nvGrpSpPr>
        <p:grpSpPr>
          <a:xfrm rot="0">
            <a:off x="4626959" y="6384899"/>
            <a:ext cx="4203375" cy="2776220"/>
            <a:chOff x="0" y="0"/>
            <a:chExt cx="1416547" cy="935593"/>
          </a:xfrm>
        </p:grpSpPr>
        <p:sp>
          <p:nvSpPr>
            <p:cNvPr name="Freeform 28" id="28"/>
            <p:cNvSpPr/>
            <p:nvPr/>
          </p:nvSpPr>
          <p:spPr>
            <a:xfrm flipH="false" flipV="false" rot="0">
              <a:off x="0" y="0"/>
              <a:ext cx="1416547" cy="935593"/>
            </a:xfrm>
            <a:custGeom>
              <a:avLst/>
              <a:gdLst/>
              <a:ahLst/>
              <a:cxnLst/>
              <a:rect r="r" b="b" t="t" l="l"/>
              <a:pathLst>
                <a:path h="935593" w="1416547">
                  <a:moveTo>
                    <a:pt x="46046" y="0"/>
                  </a:moveTo>
                  <a:lnTo>
                    <a:pt x="1370502" y="0"/>
                  </a:lnTo>
                  <a:cubicBezTo>
                    <a:pt x="1382714" y="0"/>
                    <a:pt x="1394426" y="4851"/>
                    <a:pt x="1403061" y="13487"/>
                  </a:cubicBezTo>
                  <a:cubicBezTo>
                    <a:pt x="1411696" y="22122"/>
                    <a:pt x="1416547" y="33834"/>
                    <a:pt x="1416547" y="46046"/>
                  </a:cubicBezTo>
                  <a:lnTo>
                    <a:pt x="1416547" y="889547"/>
                  </a:lnTo>
                  <a:cubicBezTo>
                    <a:pt x="1416547" y="901759"/>
                    <a:pt x="1411696" y="913471"/>
                    <a:pt x="1403061" y="922106"/>
                  </a:cubicBezTo>
                  <a:cubicBezTo>
                    <a:pt x="1394426" y="930741"/>
                    <a:pt x="1382714" y="935593"/>
                    <a:pt x="1370502" y="935593"/>
                  </a:cubicBezTo>
                  <a:lnTo>
                    <a:pt x="46046" y="935593"/>
                  </a:lnTo>
                  <a:cubicBezTo>
                    <a:pt x="33834" y="935593"/>
                    <a:pt x="22122" y="930741"/>
                    <a:pt x="13487" y="922106"/>
                  </a:cubicBezTo>
                  <a:cubicBezTo>
                    <a:pt x="4851" y="913471"/>
                    <a:pt x="0" y="901759"/>
                    <a:pt x="0" y="889547"/>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29" id="29"/>
            <p:cNvSpPr txBox="true"/>
            <p:nvPr/>
          </p:nvSpPr>
          <p:spPr>
            <a:xfrm>
              <a:off x="0" y="-38100"/>
              <a:ext cx="1416547" cy="9736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30" id="30"/>
          <p:cNvSpPr/>
          <p:nvPr/>
        </p:nvSpPr>
        <p:spPr>
          <a:xfrm>
            <a:off x="4651738" y="9145655"/>
            <a:ext cx="4154377" cy="0"/>
          </a:xfrm>
          <a:prstGeom prst="line">
            <a:avLst/>
          </a:prstGeom>
          <a:ln cap="flat" w="38100">
            <a:solidFill>
              <a:srgbClr val="145DA0"/>
            </a:solidFill>
            <a:prstDash val="solid"/>
            <a:headEnd type="none" len="sm" w="sm"/>
            <a:tailEnd type="none" len="sm" w="sm"/>
          </a:ln>
        </p:spPr>
      </p:sp>
      <p:sp>
        <p:nvSpPr>
          <p:cNvPr name="AutoShape 31" id="31"/>
          <p:cNvSpPr/>
          <p:nvPr/>
        </p:nvSpPr>
        <p:spPr>
          <a:xfrm>
            <a:off x="4651738" y="9184044"/>
            <a:ext cx="4154377" cy="0"/>
          </a:xfrm>
          <a:prstGeom prst="line">
            <a:avLst/>
          </a:prstGeom>
          <a:ln cap="flat" w="38100">
            <a:solidFill>
              <a:srgbClr val="145DA0"/>
            </a:solidFill>
            <a:prstDash val="solid"/>
            <a:headEnd type="none" len="sm" w="sm"/>
            <a:tailEnd type="none" len="sm" w="sm"/>
          </a:ln>
        </p:spPr>
      </p:sp>
      <p:sp>
        <p:nvSpPr>
          <p:cNvPr name="Freeform 32" id="32"/>
          <p:cNvSpPr/>
          <p:nvPr/>
        </p:nvSpPr>
        <p:spPr>
          <a:xfrm flipH="false" flipV="false" rot="0">
            <a:off x="9420909" y="9161118"/>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pSp>
        <p:nvGrpSpPr>
          <p:cNvPr name="Group 33" id="33"/>
          <p:cNvGrpSpPr/>
          <p:nvPr/>
        </p:nvGrpSpPr>
        <p:grpSpPr>
          <a:xfrm rot="0">
            <a:off x="9396130" y="6384899"/>
            <a:ext cx="4203375" cy="2776220"/>
            <a:chOff x="0" y="0"/>
            <a:chExt cx="1416547" cy="935593"/>
          </a:xfrm>
        </p:grpSpPr>
        <p:sp>
          <p:nvSpPr>
            <p:cNvPr name="Freeform 34" id="34"/>
            <p:cNvSpPr/>
            <p:nvPr/>
          </p:nvSpPr>
          <p:spPr>
            <a:xfrm flipH="false" flipV="false" rot="0">
              <a:off x="0" y="0"/>
              <a:ext cx="1416547" cy="935593"/>
            </a:xfrm>
            <a:custGeom>
              <a:avLst/>
              <a:gdLst/>
              <a:ahLst/>
              <a:cxnLst/>
              <a:rect r="r" b="b" t="t" l="l"/>
              <a:pathLst>
                <a:path h="935593" w="1416547">
                  <a:moveTo>
                    <a:pt x="46046" y="0"/>
                  </a:moveTo>
                  <a:lnTo>
                    <a:pt x="1370502" y="0"/>
                  </a:lnTo>
                  <a:cubicBezTo>
                    <a:pt x="1382714" y="0"/>
                    <a:pt x="1394426" y="4851"/>
                    <a:pt x="1403061" y="13487"/>
                  </a:cubicBezTo>
                  <a:cubicBezTo>
                    <a:pt x="1411696" y="22122"/>
                    <a:pt x="1416547" y="33834"/>
                    <a:pt x="1416547" y="46046"/>
                  </a:cubicBezTo>
                  <a:lnTo>
                    <a:pt x="1416547" y="889547"/>
                  </a:lnTo>
                  <a:cubicBezTo>
                    <a:pt x="1416547" y="901759"/>
                    <a:pt x="1411696" y="913471"/>
                    <a:pt x="1403061" y="922106"/>
                  </a:cubicBezTo>
                  <a:cubicBezTo>
                    <a:pt x="1394426" y="930741"/>
                    <a:pt x="1382714" y="935593"/>
                    <a:pt x="1370502" y="935593"/>
                  </a:cubicBezTo>
                  <a:lnTo>
                    <a:pt x="46046" y="935593"/>
                  </a:lnTo>
                  <a:cubicBezTo>
                    <a:pt x="33834" y="935593"/>
                    <a:pt x="22122" y="930741"/>
                    <a:pt x="13487" y="922106"/>
                  </a:cubicBezTo>
                  <a:cubicBezTo>
                    <a:pt x="4851" y="913471"/>
                    <a:pt x="0" y="901759"/>
                    <a:pt x="0" y="889547"/>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35" id="35"/>
            <p:cNvSpPr txBox="true"/>
            <p:nvPr/>
          </p:nvSpPr>
          <p:spPr>
            <a:xfrm>
              <a:off x="0" y="-38100"/>
              <a:ext cx="1416547" cy="9736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36" id="36"/>
          <p:cNvSpPr/>
          <p:nvPr/>
        </p:nvSpPr>
        <p:spPr>
          <a:xfrm>
            <a:off x="9420909" y="9145655"/>
            <a:ext cx="4154377" cy="0"/>
          </a:xfrm>
          <a:prstGeom prst="line">
            <a:avLst/>
          </a:prstGeom>
          <a:ln cap="flat" w="38100">
            <a:solidFill>
              <a:srgbClr val="145DA0"/>
            </a:solidFill>
            <a:prstDash val="solid"/>
            <a:headEnd type="none" len="sm" w="sm"/>
            <a:tailEnd type="none" len="sm" w="sm"/>
          </a:ln>
        </p:spPr>
      </p:sp>
      <p:sp>
        <p:nvSpPr>
          <p:cNvPr name="AutoShape 37" id="37"/>
          <p:cNvSpPr/>
          <p:nvPr/>
        </p:nvSpPr>
        <p:spPr>
          <a:xfrm>
            <a:off x="9420909" y="9184044"/>
            <a:ext cx="4154377" cy="0"/>
          </a:xfrm>
          <a:prstGeom prst="line">
            <a:avLst/>
          </a:prstGeom>
          <a:ln cap="flat" w="38100">
            <a:solidFill>
              <a:srgbClr val="145DA0"/>
            </a:solidFill>
            <a:prstDash val="solid"/>
            <a:headEnd type="none" len="sm" w="sm"/>
            <a:tailEnd type="none" len="sm" w="sm"/>
          </a:ln>
        </p:spPr>
      </p:sp>
      <p:sp>
        <p:nvSpPr>
          <p:cNvPr name="TextBox 38" id="38"/>
          <p:cNvSpPr txBox="true"/>
          <p:nvPr/>
        </p:nvSpPr>
        <p:spPr>
          <a:xfrm rot="0">
            <a:off x="4939045" y="6582146"/>
            <a:ext cx="3490991" cy="439633"/>
          </a:xfrm>
          <a:prstGeom prst="rect">
            <a:avLst/>
          </a:prstGeom>
        </p:spPr>
        <p:txBody>
          <a:bodyPr anchor="t" rtlCol="false" tIns="0" lIns="0" bIns="0" rIns="0">
            <a:spAutoFit/>
          </a:bodyPr>
          <a:lstStyle/>
          <a:p>
            <a:pPr algn="ctr">
              <a:lnSpc>
                <a:spcPts val="3406"/>
              </a:lnSpc>
              <a:spcBef>
                <a:spcPct val="0"/>
              </a:spcBef>
            </a:pPr>
            <a:r>
              <a:rPr lang="en-US" b="true" sz="2433">
                <a:solidFill>
                  <a:srgbClr val="145DA0"/>
                </a:solidFill>
                <a:latin typeface="Poppins Bold"/>
                <a:ea typeface="Poppins Bold"/>
                <a:cs typeface="Poppins Bold"/>
                <a:sym typeface="Poppins Bold"/>
              </a:rPr>
              <a:t>排程與自動化流程</a:t>
            </a:r>
          </a:p>
        </p:txBody>
      </p:sp>
      <p:sp>
        <p:nvSpPr>
          <p:cNvPr name="Freeform 39" id="39"/>
          <p:cNvSpPr/>
          <p:nvPr/>
        </p:nvSpPr>
        <p:spPr>
          <a:xfrm flipH="false" flipV="false" rot="0">
            <a:off x="8002437" y="6594037"/>
            <a:ext cx="549668" cy="427741"/>
          </a:xfrm>
          <a:custGeom>
            <a:avLst/>
            <a:gdLst/>
            <a:ahLst/>
            <a:cxnLst/>
            <a:rect r="r" b="b" t="t" l="l"/>
            <a:pathLst>
              <a:path h="427741" w="549668">
                <a:moveTo>
                  <a:pt x="0" y="0"/>
                </a:moveTo>
                <a:lnTo>
                  <a:pt x="549668" y="0"/>
                </a:lnTo>
                <a:lnTo>
                  <a:pt x="549668" y="427742"/>
                </a:lnTo>
                <a:lnTo>
                  <a:pt x="0" y="4277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0" id="40"/>
          <p:cNvSpPr/>
          <p:nvPr/>
        </p:nvSpPr>
        <p:spPr>
          <a:xfrm flipH="false" flipV="false" rot="0">
            <a:off x="5337965" y="3119587"/>
            <a:ext cx="563785" cy="544309"/>
          </a:xfrm>
          <a:custGeom>
            <a:avLst/>
            <a:gdLst/>
            <a:ahLst/>
            <a:cxnLst/>
            <a:rect r="r" b="b" t="t" l="l"/>
            <a:pathLst>
              <a:path h="544309" w="563785">
                <a:moveTo>
                  <a:pt x="0" y="0"/>
                </a:moveTo>
                <a:lnTo>
                  <a:pt x="563785" y="0"/>
                </a:lnTo>
                <a:lnTo>
                  <a:pt x="563785" y="544309"/>
                </a:lnTo>
                <a:lnTo>
                  <a:pt x="0" y="54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41" id="41"/>
          <p:cNvSpPr/>
          <p:nvPr/>
        </p:nvSpPr>
        <p:spPr>
          <a:xfrm flipH="false" flipV="false" rot="0">
            <a:off x="9807770" y="3054902"/>
            <a:ext cx="507668" cy="549640"/>
          </a:xfrm>
          <a:custGeom>
            <a:avLst/>
            <a:gdLst/>
            <a:ahLst/>
            <a:cxnLst/>
            <a:rect r="r" b="b" t="t" l="l"/>
            <a:pathLst>
              <a:path h="549640" w="507668">
                <a:moveTo>
                  <a:pt x="0" y="0"/>
                </a:moveTo>
                <a:lnTo>
                  <a:pt x="507668" y="0"/>
                </a:lnTo>
                <a:lnTo>
                  <a:pt x="507668" y="549640"/>
                </a:lnTo>
                <a:lnTo>
                  <a:pt x="0" y="5496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2" id="42"/>
          <p:cNvSpPr/>
          <p:nvPr/>
        </p:nvSpPr>
        <p:spPr>
          <a:xfrm flipH="false" flipV="false" rot="0">
            <a:off x="15031602" y="3109948"/>
            <a:ext cx="521754" cy="494594"/>
          </a:xfrm>
          <a:custGeom>
            <a:avLst/>
            <a:gdLst/>
            <a:ahLst/>
            <a:cxnLst/>
            <a:rect r="r" b="b" t="t" l="l"/>
            <a:pathLst>
              <a:path h="494594" w="521754">
                <a:moveTo>
                  <a:pt x="0" y="0"/>
                </a:moveTo>
                <a:lnTo>
                  <a:pt x="521754" y="0"/>
                </a:lnTo>
                <a:lnTo>
                  <a:pt x="521754" y="494594"/>
                </a:lnTo>
                <a:lnTo>
                  <a:pt x="0" y="4945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43" id="43"/>
          <p:cNvSpPr txBox="true"/>
          <p:nvPr/>
        </p:nvSpPr>
        <p:spPr>
          <a:xfrm rot="0">
            <a:off x="5156876" y="723263"/>
            <a:ext cx="7884841" cy="1932178"/>
          </a:xfrm>
          <a:prstGeom prst="rect">
            <a:avLst/>
          </a:prstGeom>
        </p:spPr>
        <p:txBody>
          <a:bodyPr anchor="t" rtlCol="false" tIns="0" lIns="0" bIns="0" rIns="0">
            <a:spAutoFit/>
          </a:bodyPr>
          <a:lstStyle/>
          <a:p>
            <a:pPr algn="ctr">
              <a:lnSpc>
                <a:spcPts val="7615"/>
              </a:lnSpc>
            </a:pPr>
            <a:r>
              <a:rPr lang="en-US" sz="6399" b="true">
                <a:solidFill>
                  <a:srgbClr val="00569E"/>
                </a:solidFill>
                <a:latin typeface="Montserrat Bold"/>
                <a:ea typeface="Montserrat Bold"/>
                <a:cs typeface="Montserrat Bold"/>
                <a:sym typeface="Montserrat Bold"/>
              </a:rPr>
              <a:t>Data Engineer</a:t>
            </a:r>
          </a:p>
          <a:p>
            <a:pPr algn="ctr" marL="0" indent="0" lvl="0">
              <a:lnSpc>
                <a:spcPts val="7615"/>
              </a:lnSpc>
            </a:pPr>
            <a:r>
              <a:rPr lang="en-US" b="true" sz="6399">
                <a:solidFill>
                  <a:srgbClr val="00569E"/>
                </a:solidFill>
                <a:latin typeface="Montserrat Bold"/>
                <a:ea typeface="Montserrat Bold"/>
                <a:cs typeface="Montserrat Bold"/>
                <a:sym typeface="Montserrat Bold"/>
              </a:rPr>
              <a:t>使用技術</a:t>
            </a:r>
          </a:p>
        </p:txBody>
      </p:sp>
      <p:sp>
        <p:nvSpPr>
          <p:cNvPr name="TextBox 44" id="44"/>
          <p:cNvSpPr txBox="true"/>
          <p:nvPr/>
        </p:nvSpPr>
        <p:spPr>
          <a:xfrm rot="0">
            <a:off x="2584630" y="3852192"/>
            <a:ext cx="3749100" cy="1489710"/>
          </a:xfrm>
          <a:prstGeom prst="rect">
            <a:avLst/>
          </a:prstGeom>
        </p:spPr>
        <p:txBody>
          <a:bodyPr anchor="t" rtlCol="false" tIns="0" lIns="0" bIns="0" rIns="0">
            <a:spAutoFit/>
          </a:bodyPr>
          <a:lstStyle/>
          <a:p>
            <a:pPr algn="l" marL="453390" indent="-226695" lvl="1">
              <a:lnSpc>
                <a:spcPts val="2940"/>
              </a:lnSpc>
              <a:buFont typeface="Arial"/>
              <a:buChar char="•"/>
            </a:pPr>
            <a:r>
              <a:rPr lang="en-US" sz="2100" spc="-42">
                <a:solidFill>
                  <a:srgbClr val="145DA0"/>
                </a:solidFill>
                <a:latin typeface="Poppins"/>
                <a:ea typeface="Poppins"/>
                <a:cs typeface="Poppins"/>
                <a:sym typeface="Poppins"/>
              </a:rPr>
              <a:t>Pyth</a:t>
            </a:r>
            <a:r>
              <a:rPr lang="en-US" sz="2100" spc="-42" strike="noStrike" u="none">
                <a:solidFill>
                  <a:srgbClr val="145DA0"/>
                </a:solidFill>
                <a:latin typeface="Poppins"/>
                <a:ea typeface="Poppins"/>
                <a:cs typeface="Poppins"/>
                <a:sym typeface="Poppins"/>
              </a:rPr>
              <a:t>on</a:t>
            </a:r>
          </a:p>
          <a:p>
            <a:pPr algn="l" marL="453390" indent="-226695" lvl="1">
              <a:lnSpc>
                <a:spcPts val="2940"/>
              </a:lnSpc>
              <a:buFont typeface="Arial"/>
              <a:buChar char="•"/>
            </a:pPr>
            <a:r>
              <a:rPr lang="en-US" sz="2100" spc="-42" strike="noStrike" u="none">
                <a:solidFill>
                  <a:srgbClr val="145DA0"/>
                </a:solidFill>
                <a:latin typeface="Poppins"/>
                <a:ea typeface="Poppins"/>
                <a:cs typeface="Poppins"/>
                <a:sym typeface="Poppins"/>
              </a:rPr>
              <a:t>requests / httpx</a:t>
            </a:r>
          </a:p>
          <a:p>
            <a:pPr algn="l" marL="453390" indent="-226695" lvl="1">
              <a:lnSpc>
                <a:spcPts val="2940"/>
              </a:lnSpc>
              <a:buFont typeface="Arial"/>
              <a:buChar char="•"/>
            </a:pPr>
            <a:r>
              <a:rPr lang="en-US" sz="2100" spc="-42" strike="noStrike" u="none">
                <a:solidFill>
                  <a:srgbClr val="145DA0"/>
                </a:solidFill>
                <a:latin typeface="Poppins"/>
                <a:ea typeface="Poppins"/>
                <a:cs typeface="Poppins"/>
                <a:sym typeface="Poppins"/>
              </a:rPr>
              <a:t>BeautifulSoup / lxml</a:t>
            </a:r>
          </a:p>
          <a:p>
            <a:pPr algn="l" marL="453390" indent="-226695" lvl="1">
              <a:lnSpc>
                <a:spcPts val="2940"/>
              </a:lnSpc>
              <a:buFont typeface="Arial"/>
              <a:buChar char="•"/>
            </a:pPr>
            <a:r>
              <a:rPr lang="en-US" sz="2100" spc="-42" strike="noStrike" u="none">
                <a:solidFill>
                  <a:srgbClr val="145DA0"/>
                </a:solidFill>
                <a:latin typeface="Poppins"/>
                <a:ea typeface="Poppins"/>
                <a:cs typeface="Poppins"/>
                <a:sym typeface="Poppins"/>
              </a:rPr>
              <a:t>Selenium（如需模擬操作）</a:t>
            </a:r>
          </a:p>
        </p:txBody>
      </p:sp>
      <p:sp>
        <p:nvSpPr>
          <p:cNvPr name="TextBox 45" id="45"/>
          <p:cNvSpPr txBox="true"/>
          <p:nvPr/>
        </p:nvSpPr>
        <p:spPr>
          <a:xfrm rot="0">
            <a:off x="7353801" y="3852192"/>
            <a:ext cx="3579202" cy="1489710"/>
          </a:xfrm>
          <a:prstGeom prst="rect">
            <a:avLst/>
          </a:prstGeom>
        </p:spPr>
        <p:txBody>
          <a:bodyPr anchor="t" rtlCol="false" tIns="0" lIns="0" bIns="0" rIns="0">
            <a:spAutoFit/>
          </a:bodyPr>
          <a:lstStyle/>
          <a:p>
            <a:pPr algn="l" marL="453390" indent="-226695" lvl="1">
              <a:lnSpc>
                <a:spcPts val="2940"/>
              </a:lnSpc>
              <a:buFont typeface="Arial"/>
              <a:buChar char="•"/>
            </a:pPr>
            <a:r>
              <a:rPr lang="en-US" sz="2100" spc="-42" strike="noStrike" u="none">
                <a:solidFill>
                  <a:srgbClr val="145DA0"/>
                </a:solidFill>
                <a:latin typeface="Poppins"/>
                <a:ea typeface="Poppins"/>
                <a:cs typeface="Poppins"/>
                <a:sym typeface="Poppins"/>
              </a:rPr>
              <a:t>pdfplumber </a:t>
            </a:r>
          </a:p>
          <a:p>
            <a:pPr algn="l" marL="453390" indent="-226695" lvl="1">
              <a:lnSpc>
                <a:spcPts val="2940"/>
              </a:lnSpc>
              <a:buFont typeface="Arial"/>
              <a:buChar char="•"/>
            </a:pPr>
            <a:r>
              <a:rPr lang="en-US" sz="2100" spc="-42" strike="noStrike" u="none">
                <a:solidFill>
                  <a:srgbClr val="145DA0"/>
                </a:solidFill>
                <a:latin typeface="Poppins"/>
                <a:ea typeface="Poppins"/>
                <a:cs typeface="Poppins"/>
                <a:sym typeface="Poppins"/>
              </a:rPr>
              <a:t>re（正則表示式處理文字）</a:t>
            </a:r>
          </a:p>
          <a:p>
            <a:pPr algn="l" marL="453390" indent="-226695" lvl="1">
              <a:lnSpc>
                <a:spcPts val="2940"/>
              </a:lnSpc>
              <a:buFont typeface="Arial"/>
              <a:buChar char="•"/>
            </a:pPr>
            <a:r>
              <a:rPr lang="en-US" sz="2100" spc="-42" strike="noStrike" u="none">
                <a:solidFill>
                  <a:srgbClr val="145DA0"/>
                </a:solidFill>
                <a:latin typeface="Poppins"/>
                <a:ea typeface="Poppins"/>
                <a:cs typeface="Poppins"/>
                <a:sym typeface="Poppins"/>
              </a:rPr>
              <a:t>html.parser / lxml（HTML 結構解析）</a:t>
            </a:r>
          </a:p>
        </p:txBody>
      </p:sp>
      <p:sp>
        <p:nvSpPr>
          <p:cNvPr name="TextBox 46" id="46"/>
          <p:cNvSpPr txBox="true"/>
          <p:nvPr/>
        </p:nvSpPr>
        <p:spPr>
          <a:xfrm rot="0">
            <a:off x="11980514" y="3852192"/>
            <a:ext cx="3867070" cy="1489710"/>
          </a:xfrm>
          <a:prstGeom prst="rect">
            <a:avLst/>
          </a:prstGeom>
        </p:spPr>
        <p:txBody>
          <a:bodyPr anchor="t" rtlCol="false" tIns="0" lIns="0" bIns="0" rIns="0">
            <a:spAutoFit/>
          </a:bodyPr>
          <a:lstStyle/>
          <a:p>
            <a:pPr algn="l" marL="453390" indent="-226695" lvl="1">
              <a:lnSpc>
                <a:spcPts val="2940"/>
              </a:lnSpc>
              <a:buFont typeface="Arial"/>
              <a:buChar char="•"/>
            </a:pPr>
            <a:r>
              <a:rPr lang="en-US" sz="2100" spc="-42" strike="noStrike" u="none">
                <a:solidFill>
                  <a:srgbClr val="145DA0"/>
                </a:solidFill>
                <a:latin typeface="Poppins"/>
                <a:ea typeface="Poppins"/>
                <a:cs typeface="Poppins"/>
                <a:sym typeface="Poppins"/>
              </a:rPr>
              <a:t>pandas（資料處理與轉換）</a:t>
            </a:r>
          </a:p>
          <a:p>
            <a:pPr algn="l" marL="453390" indent="-226695" lvl="1">
              <a:lnSpc>
                <a:spcPts val="2940"/>
              </a:lnSpc>
              <a:buFont typeface="Arial"/>
              <a:buChar char="•"/>
            </a:pPr>
            <a:r>
              <a:rPr lang="en-US" sz="2100" spc="-42" strike="noStrike" u="none">
                <a:solidFill>
                  <a:srgbClr val="145DA0"/>
                </a:solidFill>
                <a:latin typeface="Poppins"/>
                <a:ea typeface="Poppins"/>
                <a:cs typeface="Poppins"/>
                <a:sym typeface="Poppins"/>
              </a:rPr>
              <a:t>自訂欄位對應與格式轉換邏輯</a:t>
            </a:r>
          </a:p>
          <a:p>
            <a:pPr algn="l" marL="453390" indent="-226695" lvl="1">
              <a:lnSpc>
                <a:spcPts val="2940"/>
              </a:lnSpc>
              <a:buFont typeface="Arial"/>
              <a:buChar char="•"/>
            </a:pPr>
            <a:r>
              <a:rPr lang="en-US" sz="2100" spc="-42" strike="noStrike" u="none">
                <a:solidFill>
                  <a:srgbClr val="145DA0"/>
                </a:solidFill>
                <a:latin typeface="Poppins"/>
                <a:ea typeface="Poppins"/>
                <a:cs typeface="Poppins"/>
                <a:sym typeface="Poppins"/>
              </a:rPr>
              <a:t>JSON / CSV 輸出模組（json、csv）</a:t>
            </a:r>
          </a:p>
        </p:txBody>
      </p:sp>
      <p:sp>
        <p:nvSpPr>
          <p:cNvPr name="TextBox 47" id="47"/>
          <p:cNvSpPr txBox="true"/>
          <p:nvPr/>
        </p:nvSpPr>
        <p:spPr>
          <a:xfrm rot="0">
            <a:off x="4903771" y="7278954"/>
            <a:ext cx="3650312" cy="1489710"/>
          </a:xfrm>
          <a:prstGeom prst="rect">
            <a:avLst/>
          </a:prstGeom>
        </p:spPr>
        <p:txBody>
          <a:bodyPr anchor="t" rtlCol="false" tIns="0" lIns="0" bIns="0" rIns="0">
            <a:spAutoFit/>
          </a:bodyPr>
          <a:lstStyle/>
          <a:p>
            <a:pPr algn="l" marL="453390" indent="-226695" lvl="1">
              <a:lnSpc>
                <a:spcPts val="2940"/>
              </a:lnSpc>
              <a:buFont typeface="Arial"/>
              <a:buChar char="•"/>
            </a:pPr>
            <a:r>
              <a:rPr lang="en-US" sz="2100" spc="-42">
                <a:solidFill>
                  <a:srgbClr val="145DA0"/>
                </a:solidFill>
                <a:latin typeface="Poppins"/>
                <a:ea typeface="Poppins"/>
                <a:cs typeface="Poppins"/>
                <a:sym typeface="Poppins"/>
              </a:rPr>
              <a:t>W</a:t>
            </a:r>
            <a:r>
              <a:rPr lang="en-US" sz="2100" spc="-42" strike="noStrike" u="none">
                <a:solidFill>
                  <a:srgbClr val="145DA0"/>
                </a:solidFill>
                <a:latin typeface="Poppins"/>
                <a:ea typeface="Poppins"/>
                <a:cs typeface="Poppins"/>
                <a:sym typeface="Poppins"/>
              </a:rPr>
              <a:t>indows Ta</a:t>
            </a:r>
            <a:r>
              <a:rPr lang="en-US" sz="2100" spc="-42" strike="noStrike" u="none">
                <a:solidFill>
                  <a:srgbClr val="145DA0"/>
                </a:solidFill>
                <a:latin typeface="Poppins"/>
                <a:ea typeface="Poppins"/>
                <a:cs typeface="Poppins"/>
                <a:sym typeface="Poppins"/>
              </a:rPr>
              <a:t>sk Sch</a:t>
            </a:r>
            <a:r>
              <a:rPr lang="en-US" sz="2100" spc="-42" strike="noStrike" u="none">
                <a:solidFill>
                  <a:srgbClr val="145DA0"/>
                </a:solidFill>
                <a:latin typeface="Poppins"/>
                <a:ea typeface="Poppins"/>
                <a:cs typeface="Poppins"/>
                <a:sym typeface="Poppins"/>
              </a:rPr>
              <a:t>edule:設定定期執行腳本</a:t>
            </a:r>
          </a:p>
          <a:p>
            <a:pPr algn="l" marL="453390" indent="-226695" lvl="1">
              <a:lnSpc>
                <a:spcPts val="2940"/>
              </a:lnSpc>
              <a:buFont typeface="Arial"/>
              <a:buChar char="•"/>
            </a:pPr>
            <a:r>
              <a:rPr lang="en-US" sz="2100" spc="-42" strike="noStrike" u="none">
                <a:solidFill>
                  <a:srgbClr val="145DA0"/>
                </a:solidFill>
                <a:latin typeface="Poppins"/>
                <a:ea typeface="Poppins"/>
                <a:cs typeface="Poppins"/>
                <a:sym typeface="Poppins"/>
              </a:rPr>
              <a:t>APScheduler：Python 程式庫，支援跨平台定時任務</a:t>
            </a:r>
          </a:p>
        </p:txBody>
      </p:sp>
      <p:sp>
        <p:nvSpPr>
          <p:cNvPr name="TextBox 48" id="48"/>
          <p:cNvSpPr txBox="true"/>
          <p:nvPr/>
        </p:nvSpPr>
        <p:spPr>
          <a:xfrm rot="0">
            <a:off x="9492736" y="7278954"/>
            <a:ext cx="4010723" cy="1489710"/>
          </a:xfrm>
          <a:prstGeom prst="rect">
            <a:avLst/>
          </a:prstGeom>
        </p:spPr>
        <p:txBody>
          <a:bodyPr anchor="t" rtlCol="false" tIns="0" lIns="0" bIns="0" rIns="0">
            <a:spAutoFit/>
          </a:bodyPr>
          <a:lstStyle/>
          <a:p>
            <a:pPr algn="l" marL="453390" indent="-226695" lvl="1">
              <a:lnSpc>
                <a:spcPts val="2940"/>
              </a:lnSpc>
              <a:buFont typeface="Arial"/>
              <a:buChar char="•"/>
            </a:pPr>
            <a:r>
              <a:rPr lang="en-US" sz="2100" spc="-42">
                <a:solidFill>
                  <a:srgbClr val="145DA0"/>
                </a:solidFill>
                <a:latin typeface="Poppins"/>
                <a:ea typeface="Poppins"/>
                <a:cs typeface="Poppins"/>
                <a:sym typeface="Poppins"/>
              </a:rPr>
              <a:t>ETL</a:t>
            </a:r>
            <a:r>
              <a:rPr lang="en-US" sz="2100" spc="-42" strike="noStrike" u="none">
                <a:solidFill>
                  <a:srgbClr val="145DA0"/>
                </a:solidFill>
                <a:latin typeface="Poppins"/>
                <a:ea typeface="Poppins"/>
                <a:cs typeface="Poppins"/>
                <a:sym typeface="Poppins"/>
              </a:rPr>
              <a:t> 流程設計</a:t>
            </a:r>
          </a:p>
          <a:p>
            <a:pPr algn="l" marL="453390" indent="-226695" lvl="1">
              <a:lnSpc>
                <a:spcPts val="2940"/>
              </a:lnSpc>
              <a:buFont typeface="Arial"/>
              <a:buChar char="•"/>
            </a:pPr>
            <a:r>
              <a:rPr lang="en-US" sz="2100" spc="-42" strike="noStrike" u="none">
                <a:solidFill>
                  <a:srgbClr val="145DA0"/>
                </a:solidFill>
                <a:latin typeface="Poppins"/>
                <a:ea typeface="Poppins"/>
                <a:cs typeface="Poppins"/>
                <a:sym typeface="Poppins"/>
              </a:rPr>
              <a:t>資料 Sch</a:t>
            </a:r>
            <a:r>
              <a:rPr lang="en-US" sz="2100" spc="-42" strike="noStrike" u="none">
                <a:solidFill>
                  <a:srgbClr val="145DA0"/>
                </a:solidFill>
                <a:latin typeface="Poppins"/>
                <a:ea typeface="Poppins"/>
                <a:cs typeface="Poppins"/>
                <a:sym typeface="Poppins"/>
              </a:rPr>
              <a:t>ema 定義與維護</a:t>
            </a:r>
          </a:p>
          <a:p>
            <a:pPr algn="l" marL="453390" indent="-226695" lvl="1">
              <a:lnSpc>
                <a:spcPts val="2940"/>
              </a:lnSpc>
              <a:buFont typeface="Arial"/>
              <a:buChar char="•"/>
            </a:pPr>
            <a:r>
              <a:rPr lang="en-US" sz="2100" spc="-42" strike="noStrike" u="none">
                <a:solidFill>
                  <a:srgbClr val="145DA0"/>
                </a:solidFill>
                <a:latin typeface="Poppins"/>
                <a:ea typeface="Poppins"/>
                <a:cs typeface="Poppins"/>
                <a:sym typeface="Poppins"/>
              </a:rPr>
              <a:t>Git(程式與資料流程版本控制)</a:t>
            </a:r>
          </a:p>
          <a:p>
            <a:pPr algn="l" marL="453390" indent="-226695" lvl="1">
              <a:lnSpc>
                <a:spcPts val="2940"/>
              </a:lnSpc>
              <a:buFont typeface="Arial"/>
              <a:buChar char="•"/>
            </a:pPr>
            <a:r>
              <a:rPr lang="en-US" sz="2100" spc="-42" strike="noStrike" u="none">
                <a:solidFill>
                  <a:srgbClr val="145DA0"/>
                </a:solidFill>
                <a:latin typeface="Poppins"/>
                <a:ea typeface="Poppins"/>
                <a:cs typeface="Poppins"/>
                <a:sym typeface="Poppins"/>
              </a:rPr>
              <a:t>Gi</a:t>
            </a:r>
            <a:r>
              <a:rPr lang="en-US" sz="2100" spc="-42" strike="noStrike" u="none">
                <a:solidFill>
                  <a:srgbClr val="145DA0"/>
                </a:solidFill>
                <a:latin typeface="Poppins"/>
                <a:ea typeface="Poppins"/>
                <a:cs typeface="Poppins"/>
                <a:sym typeface="Poppins"/>
              </a:rPr>
              <a:t>tHub / GitLab(專案管理）</a:t>
            </a:r>
          </a:p>
        </p:txBody>
      </p:sp>
      <p:sp>
        <p:nvSpPr>
          <p:cNvPr name="TextBox 49" id="49"/>
          <p:cNvSpPr txBox="true"/>
          <p:nvPr/>
        </p:nvSpPr>
        <p:spPr>
          <a:xfrm rot="0">
            <a:off x="9564563" y="6582146"/>
            <a:ext cx="3867070" cy="439633"/>
          </a:xfrm>
          <a:prstGeom prst="rect">
            <a:avLst/>
          </a:prstGeom>
        </p:spPr>
        <p:txBody>
          <a:bodyPr anchor="t" rtlCol="false" tIns="0" lIns="0" bIns="0" rIns="0">
            <a:spAutoFit/>
          </a:bodyPr>
          <a:lstStyle/>
          <a:p>
            <a:pPr algn="ctr">
              <a:lnSpc>
                <a:spcPts val="3406"/>
              </a:lnSpc>
              <a:spcBef>
                <a:spcPct val="0"/>
              </a:spcBef>
            </a:pPr>
            <a:r>
              <a:rPr lang="en-US" b="true" sz="2433">
                <a:solidFill>
                  <a:srgbClr val="145DA0"/>
                </a:solidFill>
                <a:latin typeface="Poppins Bold"/>
                <a:ea typeface="Poppins Bold"/>
                <a:cs typeface="Poppins Bold"/>
                <a:sym typeface="Poppins Bold"/>
              </a:rPr>
              <a:t>結構化流程設計與版本管理</a:t>
            </a:r>
          </a:p>
        </p:txBody>
      </p:sp>
      <p:grpSp>
        <p:nvGrpSpPr>
          <p:cNvPr name="Group 50" id="50"/>
          <p:cNvGrpSpPr/>
          <p:nvPr/>
        </p:nvGrpSpPr>
        <p:grpSpPr>
          <a:xfrm rot="0">
            <a:off x="-2123887" y="-2346523"/>
            <a:ext cx="4693046" cy="4693046"/>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alpha val="15686"/>
                </a:srgbClr>
              </a:solidFill>
              <a:prstDash val="solid"/>
              <a:miter/>
            </a:ln>
          </p:spPr>
        </p:sp>
        <p:sp>
          <p:nvSpPr>
            <p:cNvPr name="TextBox 52" id="5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3" id="53"/>
          <p:cNvGrpSpPr/>
          <p:nvPr/>
        </p:nvGrpSpPr>
        <p:grpSpPr>
          <a:xfrm rot="0">
            <a:off x="15573718" y="7940477"/>
            <a:ext cx="4693046" cy="4693046"/>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0569E">
                  <a:alpha val="15686"/>
                </a:srgbClr>
              </a:solidFill>
              <a:prstDash val="solid"/>
              <a:miter/>
            </a:ln>
          </p:spPr>
        </p:sp>
        <p:sp>
          <p:nvSpPr>
            <p:cNvPr name="TextBox 55" id="5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6" id="56"/>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2686439"/>
            <a:ext cx="4866231" cy="795506"/>
          </a:xfrm>
          <a:prstGeom prst="rect">
            <a:avLst/>
          </a:prstGeom>
        </p:spPr>
        <p:txBody>
          <a:bodyPr anchor="t" rtlCol="false" tIns="0" lIns="0" bIns="0" rIns="0">
            <a:spAutoFit/>
          </a:bodyPr>
          <a:lstStyle/>
          <a:p>
            <a:pPr algn="l" marL="0" indent="0" lvl="0">
              <a:lnSpc>
                <a:spcPts val="6553"/>
              </a:lnSpc>
              <a:spcBef>
                <a:spcPct val="0"/>
              </a:spcBef>
            </a:pPr>
            <a:r>
              <a:rPr lang="en-US" b="true" sz="4680">
                <a:solidFill>
                  <a:srgbClr val="FDFDFD"/>
                </a:solidFill>
                <a:latin typeface="Montserrat Bold"/>
                <a:ea typeface="Montserrat Bold"/>
                <a:cs typeface="Montserrat Bold"/>
                <a:sym typeface="Montserrat Bold"/>
              </a:rPr>
              <a:t>LLM Engineer</a:t>
            </a:r>
          </a:p>
        </p:txBody>
      </p:sp>
      <p:sp>
        <p:nvSpPr>
          <p:cNvPr name="TextBox 9" id="9"/>
          <p:cNvSpPr txBox="true"/>
          <p:nvPr/>
        </p:nvSpPr>
        <p:spPr>
          <a:xfrm rot="0">
            <a:off x="1028700" y="5281599"/>
            <a:ext cx="5885945" cy="509905"/>
          </a:xfrm>
          <a:prstGeom prst="rect">
            <a:avLst/>
          </a:prstGeom>
        </p:spPr>
        <p:txBody>
          <a:bodyPr anchor="t" rtlCol="false" tIns="0" lIns="0" bIns="0" rIns="0">
            <a:spAutoFit/>
          </a:bodyPr>
          <a:lstStyle/>
          <a:p>
            <a:pPr algn="l">
              <a:lnSpc>
                <a:spcPts val="3919"/>
              </a:lnSpc>
            </a:pPr>
            <a:r>
              <a:rPr lang="en-US" b="true" sz="2799" spc="-55">
                <a:solidFill>
                  <a:srgbClr val="FDFDFD"/>
                </a:solidFill>
                <a:latin typeface="Poppins Bold"/>
                <a:ea typeface="Poppins Bold"/>
                <a:cs typeface="Poppins Bold"/>
                <a:sym typeface="Poppins Bold"/>
              </a:rPr>
              <a:t>負責人：張允</a:t>
            </a:r>
          </a:p>
        </p:txBody>
      </p:sp>
      <p:grpSp>
        <p:nvGrpSpPr>
          <p:cNvPr name="Group 10" id="10"/>
          <p:cNvGrpSpPr/>
          <p:nvPr/>
        </p:nvGrpSpPr>
        <p:grpSpPr>
          <a:xfrm rot="0">
            <a:off x="7628114" y="1520958"/>
            <a:ext cx="9322150" cy="839772"/>
            <a:chOff x="0" y="0"/>
            <a:chExt cx="12429533" cy="1119696"/>
          </a:xfrm>
        </p:grpSpPr>
        <p:sp>
          <p:nvSpPr>
            <p:cNvPr name="Freeform 11" id="11"/>
            <p:cNvSpPr/>
            <p:nvPr/>
          </p:nvSpPr>
          <p:spPr>
            <a:xfrm flipH="false" flipV="false" rot="0">
              <a:off x="734514" y="0"/>
              <a:ext cx="1119696" cy="1119696"/>
            </a:xfrm>
            <a:custGeom>
              <a:avLst/>
              <a:gdLst/>
              <a:ahLst/>
              <a:cxnLst/>
              <a:rect r="r" b="b" t="t" l="l"/>
              <a:pathLst>
                <a:path h="1119696" w="1119696">
                  <a:moveTo>
                    <a:pt x="0" y="0"/>
                  </a:moveTo>
                  <a:lnTo>
                    <a:pt x="1119697" y="0"/>
                  </a:lnTo>
                  <a:lnTo>
                    <a:pt x="1119697" y="1119696"/>
                  </a:lnTo>
                  <a:lnTo>
                    <a:pt x="0" y="1119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2" id="12"/>
            <p:cNvGrpSpPr/>
            <p:nvPr/>
          </p:nvGrpSpPr>
          <p:grpSpPr>
            <a:xfrm rot="0">
              <a:off x="0" y="310777"/>
              <a:ext cx="498143" cy="49814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4" id="14"/>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15" id="15"/>
            <p:cNvSpPr txBox="true"/>
            <p:nvPr/>
          </p:nvSpPr>
          <p:spPr>
            <a:xfrm rot="0">
              <a:off x="2260611" y="90583"/>
              <a:ext cx="10168923" cy="833755"/>
            </a:xfrm>
            <a:prstGeom prst="rect">
              <a:avLst/>
            </a:prstGeom>
          </p:spPr>
          <p:txBody>
            <a:bodyPr anchor="t" rtlCol="false" tIns="0" lIns="0" bIns="0" rIns="0">
              <a:spAutoFit/>
            </a:bodyPr>
            <a:lstStyle/>
            <a:p>
              <a:pPr algn="l">
                <a:lnSpc>
                  <a:spcPts val="5040"/>
                </a:lnSpc>
              </a:pPr>
              <a:r>
                <a:rPr lang="en-US" b="true" sz="3600" spc="-72">
                  <a:solidFill>
                    <a:srgbClr val="145DA0"/>
                  </a:solidFill>
                  <a:latin typeface="Poppins Bold"/>
                  <a:ea typeface="Poppins Bold"/>
                  <a:cs typeface="Poppins Bold"/>
                  <a:sym typeface="Poppins Bold"/>
                </a:rPr>
                <a:t>分析使用者查詢生成Query</a:t>
              </a:r>
            </a:p>
          </p:txBody>
        </p:sp>
      </p:grpSp>
      <p:sp>
        <p:nvSpPr>
          <p:cNvPr name="TextBox 16" id="16"/>
          <p:cNvSpPr txBox="true"/>
          <p:nvPr/>
        </p:nvSpPr>
        <p:spPr>
          <a:xfrm rot="0">
            <a:off x="1028700" y="6028922"/>
            <a:ext cx="5885945" cy="1500505"/>
          </a:xfrm>
          <a:prstGeom prst="rect">
            <a:avLst/>
          </a:prstGeom>
        </p:spPr>
        <p:txBody>
          <a:bodyPr anchor="t" rtlCol="false" tIns="0" lIns="0" bIns="0" rIns="0">
            <a:spAutoFit/>
          </a:bodyPr>
          <a:lstStyle/>
          <a:p>
            <a:pPr algn="l">
              <a:lnSpc>
                <a:spcPts val="3919"/>
              </a:lnSpc>
            </a:pPr>
            <a:r>
              <a:rPr lang="en-US" sz="2799" spc="-55">
                <a:solidFill>
                  <a:srgbClr val="FDFDFD"/>
                </a:solidFill>
                <a:latin typeface="Poppins"/>
                <a:ea typeface="Poppins"/>
                <a:cs typeface="Poppins"/>
                <a:sym typeface="Poppins"/>
              </a:rPr>
              <a:t>系統先理解使用者意圖，再從資料庫取出相關內容，構建提示詞交給 LLM，最終輸出自然語言回答。</a:t>
            </a:r>
          </a:p>
        </p:txBody>
      </p:sp>
      <p:grpSp>
        <p:nvGrpSpPr>
          <p:cNvPr name="Group 17" id="17"/>
          <p:cNvGrpSpPr/>
          <p:nvPr/>
        </p:nvGrpSpPr>
        <p:grpSpPr>
          <a:xfrm rot="0">
            <a:off x="8232857" y="3607859"/>
            <a:ext cx="8093615" cy="839772"/>
            <a:chOff x="0" y="0"/>
            <a:chExt cx="10791486" cy="1119696"/>
          </a:xfrm>
        </p:grpSpPr>
        <p:grpSp>
          <p:nvGrpSpPr>
            <p:cNvPr name="Group 18" id="18"/>
            <p:cNvGrpSpPr/>
            <p:nvPr/>
          </p:nvGrpSpPr>
          <p:grpSpPr>
            <a:xfrm rot="0">
              <a:off x="0" y="345907"/>
              <a:ext cx="498143" cy="49814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0" id="2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21" id="21"/>
            <p:cNvSpPr txBox="true"/>
            <p:nvPr/>
          </p:nvSpPr>
          <p:spPr>
            <a:xfrm rot="0">
              <a:off x="2468739" y="90583"/>
              <a:ext cx="8322747" cy="833755"/>
            </a:xfrm>
            <a:prstGeom prst="rect">
              <a:avLst/>
            </a:prstGeom>
          </p:spPr>
          <p:txBody>
            <a:bodyPr anchor="t" rtlCol="false" tIns="0" lIns="0" bIns="0" rIns="0">
              <a:spAutoFit/>
            </a:bodyPr>
            <a:lstStyle/>
            <a:p>
              <a:pPr algn="l" marL="0" indent="0" lvl="1">
                <a:lnSpc>
                  <a:spcPts val="5039"/>
                </a:lnSpc>
                <a:spcBef>
                  <a:spcPct val="0"/>
                </a:spcBef>
              </a:pPr>
              <a:r>
                <a:rPr lang="en-US" b="true" sz="3599" spc="-71">
                  <a:solidFill>
                    <a:srgbClr val="145DA0"/>
                  </a:solidFill>
                  <a:latin typeface="Poppins Bold"/>
                  <a:ea typeface="Poppins Bold"/>
                  <a:cs typeface="Poppins Bold"/>
                  <a:sym typeface="Poppins Bold"/>
                </a:rPr>
                <a:t>RAG資料庫建構、檢索、更新</a:t>
              </a:r>
            </a:p>
          </p:txBody>
        </p:sp>
        <p:sp>
          <p:nvSpPr>
            <p:cNvPr name="Freeform 22" id="22"/>
            <p:cNvSpPr/>
            <p:nvPr/>
          </p:nvSpPr>
          <p:spPr>
            <a:xfrm flipH="false" flipV="false" rot="0">
              <a:off x="904543" y="0"/>
              <a:ext cx="1119696" cy="1119696"/>
            </a:xfrm>
            <a:custGeom>
              <a:avLst/>
              <a:gdLst/>
              <a:ahLst/>
              <a:cxnLst/>
              <a:rect r="r" b="b" t="t" l="l"/>
              <a:pathLst>
                <a:path h="1119696" w="1119696">
                  <a:moveTo>
                    <a:pt x="0" y="0"/>
                  </a:moveTo>
                  <a:lnTo>
                    <a:pt x="1119696" y="0"/>
                  </a:lnTo>
                  <a:lnTo>
                    <a:pt x="1119696" y="1119696"/>
                  </a:lnTo>
                  <a:lnTo>
                    <a:pt x="0" y="1119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23" id="23"/>
          <p:cNvGrpSpPr/>
          <p:nvPr/>
        </p:nvGrpSpPr>
        <p:grpSpPr>
          <a:xfrm rot="0">
            <a:off x="8269040" y="5694761"/>
            <a:ext cx="8369631" cy="839772"/>
            <a:chOff x="0" y="0"/>
            <a:chExt cx="11159508" cy="1119696"/>
          </a:xfrm>
        </p:grpSpPr>
        <p:grpSp>
          <p:nvGrpSpPr>
            <p:cNvPr name="Group 24" id="24"/>
            <p:cNvGrpSpPr/>
            <p:nvPr/>
          </p:nvGrpSpPr>
          <p:grpSpPr>
            <a:xfrm rot="0">
              <a:off x="0" y="310777"/>
              <a:ext cx="498143" cy="49814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27" id="27"/>
            <p:cNvSpPr txBox="true"/>
            <p:nvPr/>
          </p:nvSpPr>
          <p:spPr>
            <a:xfrm rot="0">
              <a:off x="2358514" y="76315"/>
              <a:ext cx="8800994" cy="833755"/>
            </a:xfrm>
            <a:prstGeom prst="rect">
              <a:avLst/>
            </a:prstGeom>
          </p:spPr>
          <p:txBody>
            <a:bodyPr anchor="t" rtlCol="false" tIns="0" lIns="0" bIns="0" rIns="0">
              <a:spAutoFit/>
            </a:bodyPr>
            <a:lstStyle/>
            <a:p>
              <a:pPr algn="l" marL="0" indent="0" lvl="1">
                <a:lnSpc>
                  <a:spcPts val="5039"/>
                </a:lnSpc>
                <a:spcBef>
                  <a:spcPct val="0"/>
                </a:spcBef>
              </a:pPr>
              <a:r>
                <a:rPr lang="en-US" b="true" sz="3599" spc="-71">
                  <a:solidFill>
                    <a:srgbClr val="145DA0"/>
                  </a:solidFill>
                  <a:latin typeface="Poppins Bold"/>
                  <a:ea typeface="Poppins Bold"/>
                  <a:cs typeface="Poppins Bold"/>
                  <a:sym typeface="Poppins Bold"/>
                </a:rPr>
                <a:t>資料庫查詢結果整合成prompt</a:t>
              </a:r>
            </a:p>
          </p:txBody>
        </p:sp>
        <p:sp>
          <p:nvSpPr>
            <p:cNvPr name="Freeform 28" id="28"/>
            <p:cNvSpPr/>
            <p:nvPr/>
          </p:nvSpPr>
          <p:spPr>
            <a:xfrm flipH="false" flipV="false" rot="0">
              <a:off x="756217" y="0"/>
              <a:ext cx="1119696" cy="1119696"/>
            </a:xfrm>
            <a:custGeom>
              <a:avLst/>
              <a:gdLst/>
              <a:ahLst/>
              <a:cxnLst/>
              <a:rect r="r" b="b" t="t" l="l"/>
              <a:pathLst>
                <a:path h="1119696" w="1119696">
                  <a:moveTo>
                    <a:pt x="0" y="0"/>
                  </a:moveTo>
                  <a:lnTo>
                    <a:pt x="1119697" y="0"/>
                  </a:lnTo>
                  <a:lnTo>
                    <a:pt x="1119697" y="1119696"/>
                  </a:lnTo>
                  <a:lnTo>
                    <a:pt x="0" y="1119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29" id="29"/>
          <p:cNvGrpSpPr/>
          <p:nvPr/>
        </p:nvGrpSpPr>
        <p:grpSpPr>
          <a:xfrm rot="0">
            <a:off x="7692229" y="7781662"/>
            <a:ext cx="8170733" cy="839772"/>
            <a:chOff x="0" y="0"/>
            <a:chExt cx="10894311" cy="1119696"/>
          </a:xfrm>
        </p:grpSpPr>
        <p:grpSp>
          <p:nvGrpSpPr>
            <p:cNvPr name="Group 30" id="30"/>
            <p:cNvGrpSpPr/>
            <p:nvPr/>
          </p:nvGrpSpPr>
          <p:grpSpPr>
            <a:xfrm rot="0">
              <a:off x="0" y="310777"/>
              <a:ext cx="498143" cy="49814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2" id="3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33" id="33"/>
            <p:cNvSpPr txBox="true"/>
            <p:nvPr/>
          </p:nvSpPr>
          <p:spPr>
            <a:xfrm rot="0">
              <a:off x="2501986" y="96394"/>
              <a:ext cx="8392325" cy="822133"/>
            </a:xfrm>
            <a:prstGeom prst="rect">
              <a:avLst/>
            </a:prstGeom>
          </p:spPr>
          <p:txBody>
            <a:bodyPr anchor="t" rtlCol="false" tIns="0" lIns="0" bIns="0" rIns="0">
              <a:spAutoFit/>
            </a:bodyPr>
            <a:lstStyle/>
            <a:p>
              <a:pPr algn="l" marL="0" indent="0" lvl="1">
                <a:lnSpc>
                  <a:spcPts val="5039"/>
                </a:lnSpc>
                <a:spcBef>
                  <a:spcPct val="0"/>
                </a:spcBef>
              </a:pPr>
              <a:r>
                <a:rPr lang="en-US" b="true" sz="3599" spc="-71">
                  <a:solidFill>
                    <a:srgbClr val="145DA0"/>
                  </a:solidFill>
                  <a:latin typeface="Poppins Bold"/>
                  <a:ea typeface="Poppins Bold"/>
                  <a:cs typeface="Poppins Bold"/>
                  <a:sym typeface="Poppins Bold"/>
                </a:rPr>
                <a:t>LLM模型部屬</a:t>
              </a:r>
            </a:p>
          </p:txBody>
        </p:sp>
        <p:sp>
          <p:nvSpPr>
            <p:cNvPr name="Freeform 34" id="34"/>
            <p:cNvSpPr/>
            <p:nvPr/>
          </p:nvSpPr>
          <p:spPr>
            <a:xfrm flipH="false" flipV="false" rot="0">
              <a:off x="937790" y="0"/>
              <a:ext cx="1119696" cy="1119696"/>
            </a:xfrm>
            <a:custGeom>
              <a:avLst/>
              <a:gdLst/>
              <a:ahLst/>
              <a:cxnLst/>
              <a:rect r="r" b="b" t="t" l="l"/>
              <a:pathLst>
                <a:path h="1119696" w="1119696">
                  <a:moveTo>
                    <a:pt x="0" y="0"/>
                  </a:moveTo>
                  <a:lnTo>
                    <a:pt x="1119696" y="0"/>
                  </a:lnTo>
                  <a:lnTo>
                    <a:pt x="1119696" y="1119696"/>
                  </a:lnTo>
                  <a:lnTo>
                    <a:pt x="0" y="1119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sp>
        <p:nvSpPr>
          <p:cNvPr name="TextBox 35" id="35"/>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18</a:t>
            </a:r>
          </a:p>
        </p:txBody>
      </p:sp>
      <p:sp>
        <p:nvSpPr>
          <p:cNvPr name="Freeform 36" id="36"/>
          <p:cNvSpPr/>
          <p:nvPr/>
        </p:nvSpPr>
        <p:spPr>
          <a:xfrm flipH="false" flipV="false" rot="0">
            <a:off x="1028700" y="3760296"/>
            <a:ext cx="932510" cy="1017621"/>
          </a:xfrm>
          <a:custGeom>
            <a:avLst/>
            <a:gdLst/>
            <a:ahLst/>
            <a:cxnLst/>
            <a:rect r="r" b="b" t="t" l="l"/>
            <a:pathLst>
              <a:path h="1017621" w="932510">
                <a:moveTo>
                  <a:pt x="0" y="0"/>
                </a:moveTo>
                <a:lnTo>
                  <a:pt x="932510" y="0"/>
                </a:lnTo>
                <a:lnTo>
                  <a:pt x="932510" y="1017621"/>
                </a:lnTo>
                <a:lnTo>
                  <a:pt x="0" y="10176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5201579" y="904875"/>
            <a:ext cx="7884841" cy="2228215"/>
          </a:xfrm>
          <a:prstGeom prst="rect">
            <a:avLst/>
          </a:prstGeom>
        </p:spPr>
        <p:txBody>
          <a:bodyPr anchor="t" rtlCol="false" tIns="0" lIns="0" bIns="0" rIns="0">
            <a:spAutoFit/>
          </a:bodyPr>
          <a:lstStyle/>
          <a:p>
            <a:pPr algn="ctr">
              <a:lnSpc>
                <a:spcPts val="8959"/>
              </a:lnSpc>
            </a:pPr>
            <a:r>
              <a:rPr lang="en-US" sz="6399" b="true">
                <a:solidFill>
                  <a:srgbClr val="00569E"/>
                </a:solidFill>
                <a:latin typeface="Montserrat Bold"/>
                <a:ea typeface="Montserrat Bold"/>
                <a:cs typeface="Montserrat Bold"/>
                <a:sym typeface="Montserrat Bold"/>
              </a:rPr>
              <a:t>LLM Engineer</a:t>
            </a:r>
          </a:p>
          <a:p>
            <a:pPr algn="ctr" marL="0" indent="0" lvl="0">
              <a:lnSpc>
                <a:spcPts val="8959"/>
              </a:lnSpc>
              <a:spcBef>
                <a:spcPct val="0"/>
              </a:spcBef>
            </a:pPr>
            <a:r>
              <a:rPr lang="en-US" b="true" sz="6399">
                <a:solidFill>
                  <a:srgbClr val="00569E"/>
                </a:solidFill>
                <a:latin typeface="Montserrat Bold"/>
                <a:ea typeface="Montserrat Bold"/>
                <a:cs typeface="Montserrat Bold"/>
                <a:sym typeface="Montserrat Bold"/>
              </a:rPr>
              <a:t>使用技術</a:t>
            </a:r>
          </a:p>
        </p:txBody>
      </p:sp>
      <p:sp>
        <p:nvSpPr>
          <p:cNvPr name="AutoShape 6" id="6"/>
          <p:cNvSpPr/>
          <p:nvPr/>
        </p:nvSpPr>
        <p:spPr>
          <a:xfrm>
            <a:off x="3946573" y="6121330"/>
            <a:ext cx="4214207" cy="0"/>
          </a:xfrm>
          <a:prstGeom prst="line">
            <a:avLst/>
          </a:prstGeom>
          <a:ln cap="flat" w="38100">
            <a:solidFill>
              <a:srgbClr val="145DA0"/>
            </a:solidFill>
            <a:prstDash val="solid"/>
            <a:headEnd type="none" len="sm" w="sm"/>
            <a:tailEnd type="none" len="sm" w="sm"/>
          </a:ln>
        </p:spPr>
      </p:sp>
      <p:grpSp>
        <p:nvGrpSpPr>
          <p:cNvPr name="Group 7" id="7"/>
          <p:cNvGrpSpPr/>
          <p:nvPr/>
        </p:nvGrpSpPr>
        <p:grpSpPr>
          <a:xfrm rot="0">
            <a:off x="3921437" y="3320814"/>
            <a:ext cx="4263911" cy="3407179"/>
            <a:chOff x="0" y="0"/>
            <a:chExt cx="5685214" cy="4542905"/>
          </a:xfrm>
        </p:grpSpPr>
        <p:sp>
          <p:nvSpPr>
            <p:cNvPr name="Freeform 8" id="8"/>
            <p:cNvSpPr/>
            <p:nvPr/>
          </p:nvSpPr>
          <p:spPr>
            <a:xfrm flipH="false" flipV="false" rot="0">
              <a:off x="33515" y="3754936"/>
              <a:ext cx="5618943" cy="787969"/>
            </a:xfrm>
            <a:custGeom>
              <a:avLst/>
              <a:gdLst/>
              <a:ahLst/>
              <a:cxnLst/>
              <a:rect r="r" b="b" t="t" l="l"/>
              <a:pathLst>
                <a:path h="787969" w="5618943">
                  <a:moveTo>
                    <a:pt x="0" y="0"/>
                  </a:moveTo>
                  <a:lnTo>
                    <a:pt x="5618943" y="0"/>
                  </a:lnTo>
                  <a:lnTo>
                    <a:pt x="5618943" y="787969"/>
                  </a:lnTo>
                  <a:lnTo>
                    <a:pt x="0" y="787969"/>
                  </a:lnTo>
                  <a:lnTo>
                    <a:pt x="0" y="0"/>
                  </a:lnTo>
                  <a:close/>
                </a:path>
              </a:pathLst>
            </a:custGeom>
            <a:blipFill>
              <a:blip r:embed="rId2"/>
              <a:stretch>
                <a:fillRect l="0" t="-40835" r="0" b="0"/>
              </a:stretch>
            </a:blipFill>
          </p:spPr>
        </p:sp>
        <p:grpSp>
          <p:nvGrpSpPr>
            <p:cNvPr name="Group 9" id="9"/>
            <p:cNvGrpSpPr/>
            <p:nvPr/>
          </p:nvGrpSpPr>
          <p:grpSpPr>
            <a:xfrm rot="0">
              <a:off x="0" y="0"/>
              <a:ext cx="5685214" cy="3754936"/>
              <a:chOff x="0" y="0"/>
              <a:chExt cx="1416547" cy="935593"/>
            </a:xfrm>
          </p:grpSpPr>
          <p:sp>
            <p:nvSpPr>
              <p:cNvPr name="Freeform 10" id="10"/>
              <p:cNvSpPr/>
              <p:nvPr/>
            </p:nvSpPr>
            <p:spPr>
              <a:xfrm flipH="false" flipV="false" rot="0">
                <a:off x="0" y="0"/>
                <a:ext cx="1416547" cy="935593"/>
              </a:xfrm>
              <a:custGeom>
                <a:avLst/>
                <a:gdLst/>
                <a:ahLst/>
                <a:cxnLst/>
                <a:rect r="r" b="b" t="t" l="l"/>
                <a:pathLst>
                  <a:path h="935593" w="1416547">
                    <a:moveTo>
                      <a:pt x="45392" y="0"/>
                    </a:moveTo>
                    <a:lnTo>
                      <a:pt x="1371155" y="0"/>
                    </a:lnTo>
                    <a:cubicBezTo>
                      <a:pt x="1396225" y="0"/>
                      <a:pt x="1416547" y="20323"/>
                      <a:pt x="1416547" y="45392"/>
                    </a:cubicBezTo>
                    <a:lnTo>
                      <a:pt x="1416547" y="890201"/>
                    </a:lnTo>
                    <a:cubicBezTo>
                      <a:pt x="1416547" y="915270"/>
                      <a:pt x="1396225" y="935593"/>
                      <a:pt x="1371155" y="935593"/>
                    </a:cubicBezTo>
                    <a:lnTo>
                      <a:pt x="45392" y="935593"/>
                    </a:lnTo>
                    <a:cubicBezTo>
                      <a:pt x="20323" y="935593"/>
                      <a:pt x="0" y="915270"/>
                      <a:pt x="0" y="890201"/>
                    </a:cubicBezTo>
                    <a:lnTo>
                      <a:pt x="0" y="45392"/>
                    </a:lnTo>
                    <a:cubicBezTo>
                      <a:pt x="0" y="20323"/>
                      <a:pt x="20323" y="0"/>
                      <a:pt x="45392" y="0"/>
                    </a:cubicBezTo>
                    <a:close/>
                  </a:path>
                </a:pathLst>
              </a:custGeom>
              <a:solidFill>
                <a:srgbClr val="FDFDFD"/>
              </a:solidFill>
              <a:ln w="38100" cap="rnd">
                <a:solidFill>
                  <a:srgbClr val="145DA0"/>
                </a:solidFill>
                <a:prstDash val="solid"/>
                <a:round/>
              </a:ln>
            </p:spPr>
          </p:sp>
          <p:sp>
            <p:nvSpPr>
              <p:cNvPr name="TextBox 11" id="11"/>
              <p:cNvSpPr txBox="true"/>
              <p:nvPr/>
            </p:nvSpPr>
            <p:spPr>
              <a:xfrm>
                <a:off x="0" y="-38100"/>
                <a:ext cx="1416547" cy="973693"/>
              </a:xfrm>
              <a:prstGeom prst="rect">
                <a:avLst/>
              </a:prstGeom>
            </p:spPr>
            <p:txBody>
              <a:bodyPr anchor="ctr" rtlCol="false" tIns="51532" lIns="51532" bIns="51532" rIns="51532"/>
              <a:lstStyle/>
              <a:p>
                <a:pPr algn="ctr" marL="0" indent="0" lvl="0">
                  <a:lnSpc>
                    <a:spcPts val="2660"/>
                  </a:lnSpc>
                  <a:spcBef>
                    <a:spcPct val="0"/>
                  </a:spcBef>
                </a:pPr>
              </a:p>
            </p:txBody>
          </p:sp>
        </p:grpSp>
        <p:sp>
          <p:nvSpPr>
            <p:cNvPr name="AutoShape 12" id="12"/>
            <p:cNvSpPr/>
            <p:nvPr/>
          </p:nvSpPr>
          <p:spPr>
            <a:xfrm>
              <a:off x="33515" y="3785943"/>
              <a:ext cx="5618943" cy="0"/>
            </a:xfrm>
            <a:prstGeom prst="line">
              <a:avLst/>
            </a:prstGeom>
            <a:ln cap="flat" w="50800">
              <a:solidFill>
                <a:srgbClr val="145DA0"/>
              </a:solidFill>
              <a:prstDash val="solid"/>
              <a:headEnd type="none" len="sm" w="sm"/>
              <a:tailEnd type="none" len="sm" w="sm"/>
            </a:ln>
          </p:spPr>
        </p:sp>
        <p:sp>
          <p:nvSpPr>
            <p:cNvPr name="TextBox 13" id="13"/>
            <p:cNvSpPr txBox="true"/>
            <p:nvPr/>
          </p:nvSpPr>
          <p:spPr>
            <a:xfrm rot="0">
              <a:off x="422108" y="293647"/>
              <a:ext cx="4721690" cy="567756"/>
            </a:xfrm>
            <a:prstGeom prst="rect">
              <a:avLst/>
            </a:prstGeom>
          </p:spPr>
          <p:txBody>
            <a:bodyPr anchor="t" rtlCol="false" tIns="0" lIns="0" bIns="0" rIns="0">
              <a:spAutoFit/>
            </a:bodyPr>
            <a:lstStyle/>
            <a:p>
              <a:pPr algn="ctr">
                <a:lnSpc>
                  <a:spcPts val="3455"/>
                </a:lnSpc>
                <a:spcBef>
                  <a:spcPct val="0"/>
                </a:spcBef>
              </a:pPr>
              <a:r>
                <a:rPr lang="en-US" b="true" sz="2468">
                  <a:solidFill>
                    <a:srgbClr val="145DA0"/>
                  </a:solidFill>
                  <a:latin typeface="Poppins Bold"/>
                  <a:ea typeface="Poppins Bold"/>
                  <a:cs typeface="Poppins Bold"/>
                  <a:sym typeface="Poppins Bold"/>
                </a:rPr>
                <a:t>python</a:t>
              </a:r>
            </a:p>
          </p:txBody>
        </p:sp>
        <p:sp>
          <p:nvSpPr>
            <p:cNvPr name="TextBox 14" id="14"/>
            <p:cNvSpPr txBox="true"/>
            <p:nvPr/>
          </p:nvSpPr>
          <p:spPr>
            <a:xfrm rot="0">
              <a:off x="422108" y="1290957"/>
              <a:ext cx="5263106" cy="1492305"/>
            </a:xfrm>
            <a:prstGeom prst="rect">
              <a:avLst/>
            </a:prstGeom>
          </p:spPr>
          <p:txBody>
            <a:bodyPr anchor="t" rtlCol="false" tIns="0" lIns="0" bIns="0" rIns="0">
              <a:spAutoFit/>
            </a:bodyPr>
            <a:lstStyle/>
            <a:p>
              <a:pPr algn="l" marL="459920" indent="-229960" lvl="1">
                <a:lnSpc>
                  <a:spcPts val="2982"/>
                </a:lnSpc>
                <a:buFont typeface="Arial"/>
                <a:buChar char="•"/>
              </a:pPr>
              <a:r>
                <a:rPr lang="en-US" sz="2130" spc="-42">
                  <a:solidFill>
                    <a:srgbClr val="145DA0"/>
                  </a:solidFill>
                  <a:latin typeface="Poppins"/>
                  <a:ea typeface="Poppins"/>
                  <a:cs typeface="Poppins"/>
                  <a:sym typeface="Poppins"/>
                </a:rPr>
                <a:t>API 服務與pipeline整合</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資料Embedding計算與上傳</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Sentence Transformers</a:t>
              </a:r>
            </a:p>
          </p:txBody>
        </p:sp>
      </p:grpSp>
      <p:grpSp>
        <p:nvGrpSpPr>
          <p:cNvPr name="Group 15" id="15"/>
          <p:cNvGrpSpPr/>
          <p:nvPr/>
        </p:nvGrpSpPr>
        <p:grpSpPr>
          <a:xfrm rot="0">
            <a:off x="9809367" y="3320814"/>
            <a:ext cx="4263911" cy="3407179"/>
            <a:chOff x="0" y="0"/>
            <a:chExt cx="5685214" cy="4542905"/>
          </a:xfrm>
        </p:grpSpPr>
        <p:sp>
          <p:nvSpPr>
            <p:cNvPr name="Freeform 16" id="16"/>
            <p:cNvSpPr/>
            <p:nvPr/>
          </p:nvSpPr>
          <p:spPr>
            <a:xfrm flipH="false" flipV="false" rot="0">
              <a:off x="33515" y="3754936"/>
              <a:ext cx="5618943" cy="787969"/>
            </a:xfrm>
            <a:custGeom>
              <a:avLst/>
              <a:gdLst/>
              <a:ahLst/>
              <a:cxnLst/>
              <a:rect r="r" b="b" t="t" l="l"/>
              <a:pathLst>
                <a:path h="787969" w="5618943">
                  <a:moveTo>
                    <a:pt x="0" y="0"/>
                  </a:moveTo>
                  <a:lnTo>
                    <a:pt x="5618943" y="0"/>
                  </a:lnTo>
                  <a:lnTo>
                    <a:pt x="5618943" y="787969"/>
                  </a:lnTo>
                  <a:lnTo>
                    <a:pt x="0" y="787969"/>
                  </a:lnTo>
                  <a:lnTo>
                    <a:pt x="0" y="0"/>
                  </a:lnTo>
                  <a:close/>
                </a:path>
              </a:pathLst>
            </a:custGeom>
            <a:blipFill>
              <a:blip r:embed="rId2"/>
              <a:stretch>
                <a:fillRect l="0" t="-40835" r="0" b="0"/>
              </a:stretch>
            </a:blipFill>
          </p:spPr>
        </p:sp>
        <p:grpSp>
          <p:nvGrpSpPr>
            <p:cNvPr name="Group 17" id="17"/>
            <p:cNvGrpSpPr/>
            <p:nvPr/>
          </p:nvGrpSpPr>
          <p:grpSpPr>
            <a:xfrm rot="0">
              <a:off x="0" y="0"/>
              <a:ext cx="5685214" cy="3754936"/>
              <a:chOff x="0" y="0"/>
              <a:chExt cx="1416547" cy="935593"/>
            </a:xfrm>
          </p:grpSpPr>
          <p:sp>
            <p:nvSpPr>
              <p:cNvPr name="Freeform 18" id="18"/>
              <p:cNvSpPr/>
              <p:nvPr/>
            </p:nvSpPr>
            <p:spPr>
              <a:xfrm flipH="false" flipV="false" rot="0">
                <a:off x="0" y="0"/>
                <a:ext cx="1416547" cy="935593"/>
              </a:xfrm>
              <a:custGeom>
                <a:avLst/>
                <a:gdLst/>
                <a:ahLst/>
                <a:cxnLst/>
                <a:rect r="r" b="b" t="t" l="l"/>
                <a:pathLst>
                  <a:path h="935593" w="1416547">
                    <a:moveTo>
                      <a:pt x="46046" y="0"/>
                    </a:moveTo>
                    <a:lnTo>
                      <a:pt x="1370502" y="0"/>
                    </a:lnTo>
                    <a:cubicBezTo>
                      <a:pt x="1382714" y="0"/>
                      <a:pt x="1394426" y="4851"/>
                      <a:pt x="1403061" y="13487"/>
                    </a:cubicBezTo>
                    <a:cubicBezTo>
                      <a:pt x="1411696" y="22122"/>
                      <a:pt x="1416547" y="33834"/>
                      <a:pt x="1416547" y="46046"/>
                    </a:cubicBezTo>
                    <a:lnTo>
                      <a:pt x="1416547" y="889547"/>
                    </a:lnTo>
                    <a:cubicBezTo>
                      <a:pt x="1416547" y="901759"/>
                      <a:pt x="1411696" y="913471"/>
                      <a:pt x="1403061" y="922106"/>
                    </a:cubicBezTo>
                    <a:cubicBezTo>
                      <a:pt x="1394426" y="930741"/>
                      <a:pt x="1382714" y="935593"/>
                      <a:pt x="1370502" y="935593"/>
                    </a:cubicBezTo>
                    <a:lnTo>
                      <a:pt x="46046" y="935593"/>
                    </a:lnTo>
                    <a:cubicBezTo>
                      <a:pt x="33834" y="935593"/>
                      <a:pt x="22122" y="930741"/>
                      <a:pt x="13487" y="922106"/>
                    </a:cubicBezTo>
                    <a:cubicBezTo>
                      <a:pt x="4851" y="913471"/>
                      <a:pt x="0" y="901759"/>
                      <a:pt x="0" y="889547"/>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19" id="19"/>
              <p:cNvSpPr txBox="true"/>
              <p:nvPr/>
            </p:nvSpPr>
            <p:spPr>
              <a:xfrm>
                <a:off x="0" y="-38100"/>
                <a:ext cx="1416547" cy="9736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0" id="20"/>
            <p:cNvSpPr/>
            <p:nvPr/>
          </p:nvSpPr>
          <p:spPr>
            <a:xfrm>
              <a:off x="33515" y="3734021"/>
              <a:ext cx="5618943" cy="0"/>
            </a:xfrm>
            <a:prstGeom prst="line">
              <a:avLst/>
            </a:prstGeom>
            <a:ln cap="flat" w="51532">
              <a:solidFill>
                <a:srgbClr val="145DA0"/>
              </a:solidFill>
              <a:prstDash val="solid"/>
              <a:headEnd type="none" len="sm" w="sm"/>
              <a:tailEnd type="none" len="sm" w="sm"/>
            </a:ln>
          </p:spPr>
        </p:sp>
        <p:sp>
          <p:nvSpPr>
            <p:cNvPr name="AutoShape 21" id="21"/>
            <p:cNvSpPr/>
            <p:nvPr/>
          </p:nvSpPr>
          <p:spPr>
            <a:xfrm>
              <a:off x="33515" y="3785943"/>
              <a:ext cx="5618943" cy="0"/>
            </a:xfrm>
            <a:prstGeom prst="line">
              <a:avLst/>
            </a:prstGeom>
            <a:ln cap="flat" w="51532">
              <a:solidFill>
                <a:srgbClr val="145DA0"/>
              </a:solidFill>
              <a:prstDash val="solid"/>
              <a:headEnd type="none" len="sm" w="sm"/>
              <a:tailEnd type="none" len="sm" w="sm"/>
            </a:ln>
          </p:spPr>
        </p:sp>
        <p:sp>
          <p:nvSpPr>
            <p:cNvPr name="TextBox 22" id="22"/>
            <p:cNvSpPr txBox="true"/>
            <p:nvPr/>
          </p:nvSpPr>
          <p:spPr>
            <a:xfrm rot="0">
              <a:off x="422108" y="293647"/>
              <a:ext cx="4721690" cy="567756"/>
            </a:xfrm>
            <a:prstGeom prst="rect">
              <a:avLst/>
            </a:prstGeom>
          </p:spPr>
          <p:txBody>
            <a:bodyPr anchor="t" rtlCol="false" tIns="0" lIns="0" bIns="0" rIns="0">
              <a:spAutoFit/>
            </a:bodyPr>
            <a:lstStyle/>
            <a:p>
              <a:pPr algn="ctr">
                <a:lnSpc>
                  <a:spcPts val="3455"/>
                </a:lnSpc>
                <a:spcBef>
                  <a:spcPct val="0"/>
                </a:spcBef>
              </a:pPr>
              <a:r>
                <a:rPr lang="en-US" b="true" sz="2468">
                  <a:solidFill>
                    <a:srgbClr val="145DA0"/>
                  </a:solidFill>
                  <a:latin typeface="Poppins Bold"/>
                  <a:ea typeface="Poppins Bold"/>
                  <a:cs typeface="Poppins Bold"/>
                  <a:sym typeface="Poppins Bold"/>
                </a:rPr>
                <a:t>RAG資料庫</a:t>
              </a:r>
            </a:p>
          </p:txBody>
        </p:sp>
        <p:sp>
          <p:nvSpPr>
            <p:cNvPr name="TextBox 23" id="23"/>
            <p:cNvSpPr txBox="true"/>
            <p:nvPr/>
          </p:nvSpPr>
          <p:spPr>
            <a:xfrm rot="0">
              <a:off x="422108" y="1290957"/>
              <a:ext cx="4840998" cy="1492305"/>
            </a:xfrm>
            <a:prstGeom prst="rect">
              <a:avLst/>
            </a:prstGeom>
          </p:spPr>
          <p:txBody>
            <a:bodyPr anchor="t" rtlCol="false" tIns="0" lIns="0" bIns="0" rIns="0">
              <a:spAutoFit/>
            </a:bodyPr>
            <a:lstStyle/>
            <a:p>
              <a:pPr algn="l" marL="459920" indent="-229960" lvl="1">
                <a:lnSpc>
                  <a:spcPts val="2982"/>
                </a:lnSpc>
                <a:buFont typeface="Arial"/>
                <a:buChar char="•"/>
              </a:pPr>
              <a:r>
                <a:rPr lang="en-US" sz="2130" spc="-42">
                  <a:solidFill>
                    <a:srgbClr val="145DA0"/>
                  </a:solidFill>
                  <a:latin typeface="Poppins"/>
                  <a:ea typeface="Poppins"/>
                  <a:cs typeface="Poppins"/>
                  <a:sym typeface="Poppins"/>
                </a:rPr>
                <a:t>Qdrant 向量資料庫</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儲存供LLM查詢之向量資料</a:t>
              </a:r>
            </a:p>
            <a:p>
              <a:pPr algn="l">
                <a:lnSpc>
                  <a:spcPts val="2982"/>
                </a:lnSpc>
              </a:pPr>
            </a:p>
          </p:txBody>
        </p:sp>
      </p:grpSp>
      <p:grpSp>
        <p:nvGrpSpPr>
          <p:cNvPr name="Group 24" id="24"/>
          <p:cNvGrpSpPr/>
          <p:nvPr/>
        </p:nvGrpSpPr>
        <p:grpSpPr>
          <a:xfrm rot="0">
            <a:off x="9809367" y="6641628"/>
            <a:ext cx="4263911" cy="3407179"/>
            <a:chOff x="0" y="0"/>
            <a:chExt cx="5685214" cy="4542905"/>
          </a:xfrm>
        </p:grpSpPr>
        <p:sp>
          <p:nvSpPr>
            <p:cNvPr name="Freeform 25" id="25"/>
            <p:cNvSpPr/>
            <p:nvPr/>
          </p:nvSpPr>
          <p:spPr>
            <a:xfrm flipH="false" flipV="false" rot="0">
              <a:off x="33515" y="3754936"/>
              <a:ext cx="5618943" cy="787969"/>
            </a:xfrm>
            <a:custGeom>
              <a:avLst/>
              <a:gdLst/>
              <a:ahLst/>
              <a:cxnLst/>
              <a:rect r="r" b="b" t="t" l="l"/>
              <a:pathLst>
                <a:path h="787969" w="5618943">
                  <a:moveTo>
                    <a:pt x="0" y="0"/>
                  </a:moveTo>
                  <a:lnTo>
                    <a:pt x="5618943" y="0"/>
                  </a:lnTo>
                  <a:lnTo>
                    <a:pt x="5618943" y="787969"/>
                  </a:lnTo>
                  <a:lnTo>
                    <a:pt x="0" y="787969"/>
                  </a:lnTo>
                  <a:lnTo>
                    <a:pt x="0" y="0"/>
                  </a:lnTo>
                  <a:close/>
                </a:path>
              </a:pathLst>
            </a:custGeom>
            <a:blipFill>
              <a:blip r:embed="rId2"/>
              <a:stretch>
                <a:fillRect l="0" t="-40835" r="0" b="0"/>
              </a:stretch>
            </a:blipFill>
          </p:spPr>
        </p:sp>
        <p:grpSp>
          <p:nvGrpSpPr>
            <p:cNvPr name="Group 26" id="26"/>
            <p:cNvGrpSpPr/>
            <p:nvPr/>
          </p:nvGrpSpPr>
          <p:grpSpPr>
            <a:xfrm rot="0">
              <a:off x="0" y="0"/>
              <a:ext cx="5685214" cy="3734021"/>
              <a:chOff x="0" y="0"/>
              <a:chExt cx="1416547" cy="930381"/>
            </a:xfrm>
          </p:grpSpPr>
          <p:sp>
            <p:nvSpPr>
              <p:cNvPr name="Freeform 27" id="27"/>
              <p:cNvSpPr/>
              <p:nvPr/>
            </p:nvSpPr>
            <p:spPr>
              <a:xfrm flipH="false" flipV="false" rot="0">
                <a:off x="0" y="0"/>
                <a:ext cx="1416547" cy="930381"/>
              </a:xfrm>
              <a:custGeom>
                <a:avLst/>
                <a:gdLst/>
                <a:ahLst/>
                <a:cxnLst/>
                <a:rect r="r" b="b" t="t" l="l"/>
                <a:pathLst>
                  <a:path h="930381" w="1416547">
                    <a:moveTo>
                      <a:pt x="46046" y="0"/>
                    </a:moveTo>
                    <a:lnTo>
                      <a:pt x="1370502" y="0"/>
                    </a:lnTo>
                    <a:cubicBezTo>
                      <a:pt x="1382714" y="0"/>
                      <a:pt x="1394426" y="4851"/>
                      <a:pt x="1403061" y="13487"/>
                    </a:cubicBezTo>
                    <a:cubicBezTo>
                      <a:pt x="1411696" y="22122"/>
                      <a:pt x="1416547" y="33834"/>
                      <a:pt x="1416547" y="46046"/>
                    </a:cubicBezTo>
                    <a:lnTo>
                      <a:pt x="1416547" y="884335"/>
                    </a:lnTo>
                    <a:cubicBezTo>
                      <a:pt x="1416547" y="896548"/>
                      <a:pt x="1411696" y="908259"/>
                      <a:pt x="1403061" y="916895"/>
                    </a:cubicBezTo>
                    <a:cubicBezTo>
                      <a:pt x="1394426" y="925530"/>
                      <a:pt x="1382714" y="930381"/>
                      <a:pt x="1370502" y="930381"/>
                    </a:cubicBezTo>
                    <a:lnTo>
                      <a:pt x="46046" y="930381"/>
                    </a:lnTo>
                    <a:cubicBezTo>
                      <a:pt x="33834" y="930381"/>
                      <a:pt x="22122" y="925530"/>
                      <a:pt x="13487" y="916895"/>
                    </a:cubicBezTo>
                    <a:cubicBezTo>
                      <a:pt x="4851" y="908259"/>
                      <a:pt x="0" y="896548"/>
                      <a:pt x="0" y="884335"/>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28" id="28"/>
              <p:cNvSpPr txBox="true"/>
              <p:nvPr/>
            </p:nvSpPr>
            <p:spPr>
              <a:xfrm>
                <a:off x="0" y="-38100"/>
                <a:ext cx="1416547" cy="968481"/>
              </a:xfrm>
              <a:prstGeom prst="rect">
                <a:avLst/>
              </a:prstGeom>
            </p:spPr>
            <p:txBody>
              <a:bodyPr anchor="ctr" rtlCol="false" tIns="50800" lIns="50800" bIns="50800" rIns="50800"/>
              <a:lstStyle/>
              <a:p>
                <a:pPr algn="ctr" marL="0" indent="0" lvl="0">
                  <a:lnSpc>
                    <a:spcPts val="2660"/>
                  </a:lnSpc>
                  <a:spcBef>
                    <a:spcPct val="0"/>
                  </a:spcBef>
                </a:pPr>
              </a:p>
            </p:txBody>
          </p:sp>
        </p:grpSp>
        <p:sp>
          <p:nvSpPr>
            <p:cNvPr name="AutoShape 29" id="29"/>
            <p:cNvSpPr/>
            <p:nvPr/>
          </p:nvSpPr>
          <p:spPr>
            <a:xfrm>
              <a:off x="33515" y="3734021"/>
              <a:ext cx="5618943" cy="0"/>
            </a:xfrm>
            <a:prstGeom prst="line">
              <a:avLst/>
            </a:prstGeom>
            <a:ln cap="flat" w="51532">
              <a:solidFill>
                <a:srgbClr val="145DA0"/>
              </a:solidFill>
              <a:prstDash val="solid"/>
              <a:headEnd type="none" len="sm" w="sm"/>
              <a:tailEnd type="none" len="sm" w="sm"/>
            </a:ln>
          </p:spPr>
        </p:sp>
        <p:sp>
          <p:nvSpPr>
            <p:cNvPr name="AutoShape 30" id="30"/>
            <p:cNvSpPr/>
            <p:nvPr/>
          </p:nvSpPr>
          <p:spPr>
            <a:xfrm>
              <a:off x="33515" y="3785943"/>
              <a:ext cx="5618943" cy="0"/>
            </a:xfrm>
            <a:prstGeom prst="line">
              <a:avLst/>
            </a:prstGeom>
            <a:ln cap="flat" w="51532">
              <a:solidFill>
                <a:srgbClr val="145DA0"/>
              </a:solidFill>
              <a:prstDash val="solid"/>
              <a:headEnd type="none" len="sm" w="sm"/>
              <a:tailEnd type="none" len="sm" w="sm"/>
            </a:ln>
          </p:spPr>
        </p:sp>
        <p:sp>
          <p:nvSpPr>
            <p:cNvPr name="TextBox 31" id="31"/>
            <p:cNvSpPr txBox="true"/>
            <p:nvPr/>
          </p:nvSpPr>
          <p:spPr>
            <a:xfrm rot="0">
              <a:off x="422108" y="293647"/>
              <a:ext cx="4721690" cy="567756"/>
            </a:xfrm>
            <a:prstGeom prst="rect">
              <a:avLst/>
            </a:prstGeom>
          </p:spPr>
          <p:txBody>
            <a:bodyPr anchor="t" rtlCol="false" tIns="0" lIns="0" bIns="0" rIns="0">
              <a:spAutoFit/>
            </a:bodyPr>
            <a:lstStyle/>
            <a:p>
              <a:pPr algn="ctr">
                <a:lnSpc>
                  <a:spcPts val="3455"/>
                </a:lnSpc>
                <a:spcBef>
                  <a:spcPct val="0"/>
                </a:spcBef>
              </a:pPr>
              <a:r>
                <a:rPr lang="en-US" b="true" sz="2468">
                  <a:solidFill>
                    <a:srgbClr val="145DA0"/>
                  </a:solidFill>
                  <a:latin typeface="Poppins Bold"/>
                  <a:ea typeface="Poppins Bold"/>
                  <a:cs typeface="Poppins Bold"/>
                  <a:sym typeface="Poppins Bold"/>
                </a:rPr>
                <a:t>LLM 模型</a:t>
              </a:r>
            </a:p>
          </p:txBody>
        </p:sp>
        <p:sp>
          <p:nvSpPr>
            <p:cNvPr name="TextBox 32" id="32"/>
            <p:cNvSpPr txBox="true"/>
            <p:nvPr/>
          </p:nvSpPr>
          <p:spPr>
            <a:xfrm rot="0">
              <a:off x="227811" y="1290957"/>
              <a:ext cx="5230350" cy="1492305"/>
            </a:xfrm>
            <a:prstGeom prst="rect">
              <a:avLst/>
            </a:prstGeom>
          </p:spPr>
          <p:txBody>
            <a:bodyPr anchor="t" rtlCol="false" tIns="0" lIns="0" bIns="0" rIns="0">
              <a:spAutoFit/>
            </a:bodyPr>
            <a:lstStyle/>
            <a:p>
              <a:pPr algn="l" marL="459920" indent="-229960" lvl="1">
                <a:lnSpc>
                  <a:spcPts val="2982"/>
                </a:lnSpc>
                <a:buFont typeface="Arial"/>
                <a:buChar char="•"/>
              </a:pPr>
              <a:r>
                <a:rPr lang="en-US" sz="2130" spc="-42">
                  <a:solidFill>
                    <a:srgbClr val="145DA0"/>
                  </a:solidFill>
                  <a:latin typeface="Poppins"/>
                  <a:ea typeface="Poppins"/>
                  <a:cs typeface="Poppins"/>
                  <a:sym typeface="Poppins"/>
                </a:rPr>
                <a:t>模型:  Llama 3</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部署: vLLM</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依使用者之查詢給出回應</a:t>
              </a:r>
            </a:p>
          </p:txBody>
        </p:sp>
      </p:grpSp>
      <p:grpSp>
        <p:nvGrpSpPr>
          <p:cNvPr name="Group 33" id="33"/>
          <p:cNvGrpSpPr/>
          <p:nvPr/>
        </p:nvGrpSpPr>
        <p:grpSpPr>
          <a:xfrm rot="0">
            <a:off x="-2123887" y="-2346523"/>
            <a:ext cx="4693046" cy="4693046"/>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alpha val="15686"/>
                </a:srgbClr>
              </a:solidFill>
              <a:prstDash val="solid"/>
              <a:miter/>
            </a:ln>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36" id="36"/>
          <p:cNvGrpSpPr/>
          <p:nvPr/>
        </p:nvGrpSpPr>
        <p:grpSpPr>
          <a:xfrm rot="0">
            <a:off x="15573718" y="7940477"/>
            <a:ext cx="4693046" cy="4693046"/>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0569E">
                  <a:alpha val="15686"/>
                </a:srgbClr>
              </a:solidFill>
              <a:prstDash val="solid"/>
              <a:miter/>
            </a:ln>
          </p:spPr>
        </p:sp>
        <p:sp>
          <p:nvSpPr>
            <p:cNvPr name="TextBox 38" id="3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39" id="39"/>
          <p:cNvGrpSpPr/>
          <p:nvPr/>
        </p:nvGrpSpPr>
        <p:grpSpPr>
          <a:xfrm rot="0">
            <a:off x="3921437" y="6641628"/>
            <a:ext cx="4263911" cy="3407179"/>
            <a:chOff x="0" y="0"/>
            <a:chExt cx="5685214" cy="4542905"/>
          </a:xfrm>
        </p:grpSpPr>
        <p:sp>
          <p:nvSpPr>
            <p:cNvPr name="Freeform 40" id="40"/>
            <p:cNvSpPr/>
            <p:nvPr/>
          </p:nvSpPr>
          <p:spPr>
            <a:xfrm flipH="false" flipV="false" rot="0">
              <a:off x="33515" y="3754936"/>
              <a:ext cx="5618943" cy="787969"/>
            </a:xfrm>
            <a:custGeom>
              <a:avLst/>
              <a:gdLst/>
              <a:ahLst/>
              <a:cxnLst/>
              <a:rect r="r" b="b" t="t" l="l"/>
              <a:pathLst>
                <a:path h="787969" w="5618943">
                  <a:moveTo>
                    <a:pt x="0" y="0"/>
                  </a:moveTo>
                  <a:lnTo>
                    <a:pt x="5618943" y="0"/>
                  </a:lnTo>
                  <a:lnTo>
                    <a:pt x="5618943" y="787969"/>
                  </a:lnTo>
                  <a:lnTo>
                    <a:pt x="0" y="787969"/>
                  </a:lnTo>
                  <a:lnTo>
                    <a:pt x="0" y="0"/>
                  </a:lnTo>
                  <a:close/>
                </a:path>
              </a:pathLst>
            </a:custGeom>
            <a:blipFill>
              <a:blip r:embed="rId2"/>
              <a:stretch>
                <a:fillRect l="0" t="-40835" r="0" b="0"/>
              </a:stretch>
            </a:blipFill>
          </p:spPr>
        </p:sp>
        <p:grpSp>
          <p:nvGrpSpPr>
            <p:cNvPr name="Group 41" id="41"/>
            <p:cNvGrpSpPr/>
            <p:nvPr/>
          </p:nvGrpSpPr>
          <p:grpSpPr>
            <a:xfrm rot="0">
              <a:off x="0" y="0"/>
              <a:ext cx="5685214" cy="3734021"/>
              <a:chOff x="0" y="0"/>
              <a:chExt cx="1416547" cy="930381"/>
            </a:xfrm>
          </p:grpSpPr>
          <p:sp>
            <p:nvSpPr>
              <p:cNvPr name="Freeform 42" id="42"/>
              <p:cNvSpPr/>
              <p:nvPr/>
            </p:nvSpPr>
            <p:spPr>
              <a:xfrm flipH="false" flipV="false" rot="0">
                <a:off x="0" y="0"/>
                <a:ext cx="1416547" cy="930381"/>
              </a:xfrm>
              <a:custGeom>
                <a:avLst/>
                <a:gdLst/>
                <a:ahLst/>
                <a:cxnLst/>
                <a:rect r="r" b="b" t="t" l="l"/>
                <a:pathLst>
                  <a:path h="930381" w="1416547">
                    <a:moveTo>
                      <a:pt x="46046" y="0"/>
                    </a:moveTo>
                    <a:lnTo>
                      <a:pt x="1370502" y="0"/>
                    </a:lnTo>
                    <a:cubicBezTo>
                      <a:pt x="1382714" y="0"/>
                      <a:pt x="1394426" y="4851"/>
                      <a:pt x="1403061" y="13487"/>
                    </a:cubicBezTo>
                    <a:cubicBezTo>
                      <a:pt x="1411696" y="22122"/>
                      <a:pt x="1416547" y="33834"/>
                      <a:pt x="1416547" y="46046"/>
                    </a:cubicBezTo>
                    <a:lnTo>
                      <a:pt x="1416547" y="884335"/>
                    </a:lnTo>
                    <a:cubicBezTo>
                      <a:pt x="1416547" y="896548"/>
                      <a:pt x="1411696" y="908259"/>
                      <a:pt x="1403061" y="916895"/>
                    </a:cubicBezTo>
                    <a:cubicBezTo>
                      <a:pt x="1394426" y="925530"/>
                      <a:pt x="1382714" y="930381"/>
                      <a:pt x="1370502" y="930381"/>
                    </a:cubicBezTo>
                    <a:lnTo>
                      <a:pt x="46046" y="930381"/>
                    </a:lnTo>
                    <a:cubicBezTo>
                      <a:pt x="33834" y="930381"/>
                      <a:pt x="22122" y="925530"/>
                      <a:pt x="13487" y="916895"/>
                    </a:cubicBezTo>
                    <a:cubicBezTo>
                      <a:pt x="4851" y="908259"/>
                      <a:pt x="0" y="896548"/>
                      <a:pt x="0" y="884335"/>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43" id="43"/>
              <p:cNvSpPr txBox="true"/>
              <p:nvPr/>
            </p:nvSpPr>
            <p:spPr>
              <a:xfrm>
                <a:off x="0" y="-38100"/>
                <a:ext cx="1416547" cy="96848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44" id="44"/>
            <p:cNvSpPr/>
            <p:nvPr/>
          </p:nvSpPr>
          <p:spPr>
            <a:xfrm>
              <a:off x="33515" y="3734021"/>
              <a:ext cx="5618943" cy="0"/>
            </a:xfrm>
            <a:prstGeom prst="line">
              <a:avLst/>
            </a:prstGeom>
            <a:ln cap="flat" w="51532">
              <a:solidFill>
                <a:srgbClr val="145DA0"/>
              </a:solidFill>
              <a:prstDash val="solid"/>
              <a:headEnd type="none" len="sm" w="sm"/>
              <a:tailEnd type="none" len="sm" w="sm"/>
            </a:ln>
          </p:spPr>
        </p:sp>
        <p:sp>
          <p:nvSpPr>
            <p:cNvPr name="AutoShape 45" id="45"/>
            <p:cNvSpPr/>
            <p:nvPr/>
          </p:nvSpPr>
          <p:spPr>
            <a:xfrm>
              <a:off x="33515" y="3785943"/>
              <a:ext cx="5618943" cy="0"/>
            </a:xfrm>
            <a:prstGeom prst="line">
              <a:avLst/>
            </a:prstGeom>
            <a:ln cap="flat" w="51532">
              <a:solidFill>
                <a:srgbClr val="145DA0"/>
              </a:solidFill>
              <a:prstDash val="solid"/>
              <a:headEnd type="none" len="sm" w="sm"/>
              <a:tailEnd type="none" len="sm" w="sm"/>
            </a:ln>
          </p:spPr>
        </p:sp>
        <p:sp>
          <p:nvSpPr>
            <p:cNvPr name="TextBox 46" id="46"/>
            <p:cNvSpPr txBox="true"/>
            <p:nvPr/>
          </p:nvSpPr>
          <p:spPr>
            <a:xfrm rot="0">
              <a:off x="422108" y="293647"/>
              <a:ext cx="4721690" cy="1718072"/>
            </a:xfrm>
            <a:prstGeom prst="rect">
              <a:avLst/>
            </a:prstGeom>
          </p:spPr>
          <p:txBody>
            <a:bodyPr anchor="t" rtlCol="false" tIns="0" lIns="0" bIns="0" rIns="0">
              <a:spAutoFit/>
            </a:bodyPr>
            <a:lstStyle/>
            <a:p>
              <a:pPr algn="ctr">
                <a:lnSpc>
                  <a:spcPts val="3455"/>
                </a:lnSpc>
              </a:pPr>
              <a:r>
                <a:rPr lang="en-US" sz="2468" b="true">
                  <a:solidFill>
                    <a:srgbClr val="145DA0"/>
                  </a:solidFill>
                  <a:latin typeface="Poppins Bold"/>
                  <a:ea typeface="Poppins Bold"/>
                  <a:cs typeface="Poppins Bold"/>
                  <a:sym typeface="Poppins Bold"/>
                </a:rPr>
                <a:t>Prompt Constructor</a:t>
              </a:r>
            </a:p>
            <a:p>
              <a:pPr algn="ctr">
                <a:lnSpc>
                  <a:spcPts val="3455"/>
                </a:lnSpc>
              </a:pPr>
            </a:p>
            <a:p>
              <a:pPr algn="ctr">
                <a:lnSpc>
                  <a:spcPts val="3455"/>
                </a:lnSpc>
                <a:spcBef>
                  <a:spcPct val="0"/>
                </a:spcBef>
              </a:pPr>
            </a:p>
          </p:txBody>
        </p:sp>
        <p:sp>
          <p:nvSpPr>
            <p:cNvPr name="TextBox 47" id="47"/>
            <p:cNvSpPr txBox="true"/>
            <p:nvPr/>
          </p:nvSpPr>
          <p:spPr>
            <a:xfrm rot="0">
              <a:off x="227811" y="1290957"/>
              <a:ext cx="5230350" cy="989872"/>
            </a:xfrm>
            <a:prstGeom prst="rect">
              <a:avLst/>
            </a:prstGeom>
          </p:spPr>
          <p:txBody>
            <a:bodyPr anchor="t" rtlCol="false" tIns="0" lIns="0" bIns="0" rIns="0">
              <a:spAutoFit/>
            </a:bodyPr>
            <a:lstStyle/>
            <a:p>
              <a:pPr algn="l" marL="459920" indent="-229960" lvl="1">
                <a:lnSpc>
                  <a:spcPts val="2982"/>
                </a:lnSpc>
                <a:buFont typeface="Arial"/>
                <a:buChar char="•"/>
              </a:pPr>
              <a:r>
                <a:rPr lang="en-US" sz="2130" spc="-42">
                  <a:solidFill>
                    <a:srgbClr val="145DA0"/>
                  </a:solidFill>
                  <a:latin typeface="Poppins"/>
                  <a:ea typeface="Poppins"/>
                  <a:cs typeface="Poppins"/>
                  <a:sym typeface="Poppins"/>
                </a:rPr>
                <a:t>LangChain</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查詢結果整理成自然 prompt</a:t>
              </a:r>
            </a:p>
          </p:txBody>
        </p:sp>
      </p:grpSp>
      <p:sp>
        <p:nvSpPr>
          <p:cNvPr name="TextBox 48" id="48"/>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3663160" y="1631607"/>
            <a:ext cx="6760246" cy="1252338"/>
          </a:xfrm>
          <a:prstGeom prst="rect">
            <a:avLst/>
          </a:prstGeom>
        </p:spPr>
        <p:txBody>
          <a:bodyPr anchor="t" rtlCol="false" tIns="0" lIns="0" bIns="0" rIns="0">
            <a:spAutoFit/>
          </a:bodyPr>
          <a:lstStyle/>
          <a:p>
            <a:pPr algn="l">
              <a:lnSpc>
                <a:spcPts val="10248"/>
              </a:lnSpc>
              <a:spcBef>
                <a:spcPct val="0"/>
              </a:spcBef>
            </a:pPr>
            <a:r>
              <a:rPr lang="en-US" b="true" sz="7320">
                <a:solidFill>
                  <a:srgbClr val="051D40"/>
                </a:solidFill>
                <a:latin typeface="Montserrat Bold"/>
                <a:ea typeface="Montserrat Bold"/>
                <a:cs typeface="Montserrat Bold"/>
                <a:sym typeface="Montserrat Bold"/>
              </a:rPr>
              <a:t>Overview</a:t>
            </a:r>
          </a:p>
        </p:txBody>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2912435" y="347245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796731" y="447246"/>
            <a:ext cx="5972616" cy="9392508"/>
          </a:xfrm>
          <a:custGeom>
            <a:avLst/>
            <a:gdLst/>
            <a:ahLst/>
            <a:cxnLst/>
            <a:rect r="r" b="b" t="t" l="l"/>
            <a:pathLst>
              <a:path h="9392508" w="5972616">
                <a:moveTo>
                  <a:pt x="0" y="0"/>
                </a:moveTo>
                <a:lnTo>
                  <a:pt x="5972616" y="0"/>
                </a:lnTo>
                <a:lnTo>
                  <a:pt x="5972616" y="9392508"/>
                </a:lnTo>
                <a:lnTo>
                  <a:pt x="0" y="9392508"/>
                </a:lnTo>
                <a:lnTo>
                  <a:pt x="0" y="0"/>
                </a:lnTo>
                <a:close/>
              </a:path>
            </a:pathLst>
          </a:custGeom>
          <a:blipFill>
            <a:blip r:embed="rId4"/>
            <a:stretch>
              <a:fillRect l="-2387" t="0" r="-2387" b="0"/>
            </a:stretch>
          </a:blipFill>
        </p:spPr>
      </p:sp>
      <p:sp>
        <p:nvSpPr>
          <p:cNvPr name="TextBox 11" id="11"/>
          <p:cNvSpPr txBox="true"/>
          <p:nvPr/>
        </p:nvSpPr>
        <p:spPr>
          <a:xfrm rot="0">
            <a:off x="3663160" y="3397227"/>
            <a:ext cx="3773019"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Introduction</a:t>
            </a:r>
          </a:p>
        </p:txBody>
      </p:sp>
      <p:sp>
        <p:nvSpPr>
          <p:cNvPr name="TextBox 12" id="12"/>
          <p:cNvSpPr txBox="true"/>
          <p:nvPr/>
        </p:nvSpPr>
        <p:spPr>
          <a:xfrm rot="0">
            <a:off x="8483149" y="3397227"/>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03</a:t>
            </a:r>
          </a:p>
        </p:txBody>
      </p:sp>
      <p:sp>
        <p:nvSpPr>
          <p:cNvPr name="Freeform 13" id="13"/>
          <p:cNvSpPr/>
          <p:nvPr/>
        </p:nvSpPr>
        <p:spPr>
          <a:xfrm flipH="false" flipV="false" rot="5400000">
            <a:off x="2912435" y="4097959"/>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3663160" y="4022734"/>
            <a:ext cx="414302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Related Work</a:t>
            </a:r>
          </a:p>
        </p:txBody>
      </p:sp>
      <p:sp>
        <p:nvSpPr>
          <p:cNvPr name="TextBox 15" id="15"/>
          <p:cNvSpPr txBox="true"/>
          <p:nvPr/>
        </p:nvSpPr>
        <p:spPr>
          <a:xfrm rot="0">
            <a:off x="8483149" y="402273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08</a:t>
            </a:r>
          </a:p>
        </p:txBody>
      </p:sp>
      <p:sp>
        <p:nvSpPr>
          <p:cNvPr name="Freeform 16" id="16"/>
          <p:cNvSpPr/>
          <p:nvPr/>
        </p:nvSpPr>
        <p:spPr>
          <a:xfrm flipH="false" flipV="false" rot="5400000">
            <a:off x="2912435" y="4723196"/>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3663160" y="4647971"/>
            <a:ext cx="4652520"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Proposed Design</a:t>
            </a:r>
          </a:p>
        </p:txBody>
      </p:sp>
      <p:sp>
        <p:nvSpPr>
          <p:cNvPr name="TextBox 18" id="18"/>
          <p:cNvSpPr txBox="true"/>
          <p:nvPr/>
        </p:nvSpPr>
        <p:spPr>
          <a:xfrm rot="0">
            <a:off x="8483149" y="464797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22</a:t>
            </a:r>
          </a:p>
        </p:txBody>
      </p:sp>
      <p:sp>
        <p:nvSpPr>
          <p:cNvPr name="TextBox 19" id="19"/>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530748">
            <a:off x="-348696" y="6436767"/>
            <a:ext cx="4603745" cy="4822971"/>
          </a:xfrm>
          <a:custGeom>
            <a:avLst/>
            <a:gdLst/>
            <a:ahLst/>
            <a:cxnLst/>
            <a:rect r="r" b="b" t="t" l="l"/>
            <a:pathLst>
              <a:path h="4822971" w="4603745">
                <a:moveTo>
                  <a:pt x="0" y="0"/>
                </a:moveTo>
                <a:lnTo>
                  <a:pt x="4603745" y="0"/>
                </a:lnTo>
                <a:lnTo>
                  <a:pt x="4603745" y="4822972"/>
                </a:lnTo>
                <a:lnTo>
                  <a:pt x="0" y="4822972"/>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28700" y="2686439"/>
            <a:ext cx="4866231" cy="1624181"/>
          </a:xfrm>
          <a:prstGeom prst="rect">
            <a:avLst/>
          </a:prstGeom>
        </p:spPr>
        <p:txBody>
          <a:bodyPr anchor="t" rtlCol="false" tIns="0" lIns="0" bIns="0" rIns="0">
            <a:spAutoFit/>
          </a:bodyPr>
          <a:lstStyle/>
          <a:p>
            <a:pPr algn="l">
              <a:lnSpc>
                <a:spcPts val="6553"/>
              </a:lnSpc>
            </a:pPr>
            <a:r>
              <a:rPr lang="en-US" sz="4680" b="true">
                <a:solidFill>
                  <a:srgbClr val="FDFDFD"/>
                </a:solidFill>
                <a:latin typeface="Montserrat Bold"/>
                <a:ea typeface="Montserrat Bold"/>
                <a:cs typeface="Montserrat Bold"/>
                <a:sym typeface="Montserrat Bold"/>
              </a:rPr>
              <a:t>Develop </a:t>
            </a:r>
          </a:p>
          <a:p>
            <a:pPr algn="l" marL="0" indent="0" lvl="0">
              <a:lnSpc>
                <a:spcPts val="6553"/>
              </a:lnSpc>
              <a:spcBef>
                <a:spcPct val="0"/>
              </a:spcBef>
            </a:pPr>
            <a:r>
              <a:rPr lang="en-US" b="true" sz="4680">
                <a:solidFill>
                  <a:srgbClr val="FDFDFD"/>
                </a:solidFill>
                <a:latin typeface="Montserrat Bold"/>
                <a:ea typeface="Montserrat Bold"/>
                <a:cs typeface="Montserrat Bold"/>
                <a:sym typeface="Montserrat Bold"/>
              </a:rPr>
              <a:t>Operation</a:t>
            </a:r>
          </a:p>
        </p:txBody>
      </p:sp>
      <p:sp>
        <p:nvSpPr>
          <p:cNvPr name="TextBox 10" id="10"/>
          <p:cNvSpPr txBox="true"/>
          <p:nvPr/>
        </p:nvSpPr>
        <p:spPr>
          <a:xfrm rot="0">
            <a:off x="1028700" y="4970544"/>
            <a:ext cx="5885945" cy="509905"/>
          </a:xfrm>
          <a:prstGeom prst="rect">
            <a:avLst/>
          </a:prstGeom>
        </p:spPr>
        <p:txBody>
          <a:bodyPr anchor="t" rtlCol="false" tIns="0" lIns="0" bIns="0" rIns="0">
            <a:spAutoFit/>
          </a:bodyPr>
          <a:lstStyle/>
          <a:p>
            <a:pPr algn="l">
              <a:lnSpc>
                <a:spcPts val="3919"/>
              </a:lnSpc>
            </a:pPr>
            <a:r>
              <a:rPr lang="en-US" b="true" sz="2799" spc="-55">
                <a:solidFill>
                  <a:srgbClr val="FDFDFD"/>
                </a:solidFill>
                <a:latin typeface="Poppins Bold"/>
                <a:ea typeface="Poppins Bold"/>
                <a:cs typeface="Poppins Bold"/>
                <a:sym typeface="Poppins Bold"/>
              </a:rPr>
              <a:t>負責人：陳鉦元</a:t>
            </a:r>
          </a:p>
        </p:txBody>
      </p:sp>
      <p:grpSp>
        <p:nvGrpSpPr>
          <p:cNvPr name="Group 11" id="11"/>
          <p:cNvGrpSpPr/>
          <p:nvPr/>
        </p:nvGrpSpPr>
        <p:grpSpPr>
          <a:xfrm rot="0">
            <a:off x="7628114" y="1520958"/>
            <a:ext cx="9322150" cy="839772"/>
            <a:chOff x="0" y="0"/>
            <a:chExt cx="12429533" cy="1119696"/>
          </a:xfrm>
        </p:grpSpPr>
        <p:sp>
          <p:nvSpPr>
            <p:cNvPr name="Freeform 12" id="12"/>
            <p:cNvSpPr/>
            <p:nvPr/>
          </p:nvSpPr>
          <p:spPr>
            <a:xfrm flipH="false" flipV="false" rot="0">
              <a:off x="734514" y="0"/>
              <a:ext cx="1119696" cy="1119696"/>
            </a:xfrm>
            <a:custGeom>
              <a:avLst/>
              <a:gdLst/>
              <a:ahLst/>
              <a:cxnLst/>
              <a:rect r="r" b="b" t="t" l="l"/>
              <a:pathLst>
                <a:path h="1119696" w="1119696">
                  <a:moveTo>
                    <a:pt x="0" y="0"/>
                  </a:moveTo>
                  <a:lnTo>
                    <a:pt x="1119697" y="0"/>
                  </a:lnTo>
                  <a:lnTo>
                    <a:pt x="1119697" y="1119696"/>
                  </a:lnTo>
                  <a:lnTo>
                    <a:pt x="0" y="11196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13" id="13"/>
            <p:cNvGrpSpPr/>
            <p:nvPr/>
          </p:nvGrpSpPr>
          <p:grpSpPr>
            <a:xfrm rot="0">
              <a:off x="0" y="310777"/>
              <a:ext cx="498143" cy="49814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5" id="1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16" id="16"/>
            <p:cNvSpPr txBox="true"/>
            <p:nvPr/>
          </p:nvSpPr>
          <p:spPr>
            <a:xfrm rot="0">
              <a:off x="2260611" y="90583"/>
              <a:ext cx="10168923" cy="833755"/>
            </a:xfrm>
            <a:prstGeom prst="rect">
              <a:avLst/>
            </a:prstGeom>
          </p:spPr>
          <p:txBody>
            <a:bodyPr anchor="t" rtlCol="false" tIns="0" lIns="0" bIns="0" rIns="0">
              <a:spAutoFit/>
            </a:bodyPr>
            <a:lstStyle/>
            <a:p>
              <a:pPr algn="l">
                <a:lnSpc>
                  <a:spcPts val="5040"/>
                </a:lnSpc>
              </a:pPr>
              <a:r>
                <a:rPr lang="en-US" b="true" sz="3600" spc="-72">
                  <a:solidFill>
                    <a:srgbClr val="145DA0"/>
                  </a:solidFill>
                  <a:latin typeface="Poppins Bold"/>
                  <a:ea typeface="Poppins Bold"/>
                  <a:cs typeface="Poppins Bold"/>
                  <a:sym typeface="Poppins Bold"/>
                </a:rPr>
                <a:t>專案開發與部署和Linux server運維</a:t>
              </a:r>
            </a:p>
          </p:txBody>
        </p:sp>
      </p:grpSp>
      <p:sp>
        <p:nvSpPr>
          <p:cNvPr name="TextBox 17" id="17"/>
          <p:cNvSpPr txBox="true"/>
          <p:nvPr/>
        </p:nvSpPr>
        <p:spPr>
          <a:xfrm rot="0">
            <a:off x="1028700" y="4427277"/>
            <a:ext cx="5885945" cy="509905"/>
          </a:xfrm>
          <a:prstGeom prst="rect">
            <a:avLst/>
          </a:prstGeom>
        </p:spPr>
        <p:txBody>
          <a:bodyPr anchor="t" rtlCol="false" tIns="0" lIns="0" bIns="0" rIns="0">
            <a:spAutoFit/>
          </a:bodyPr>
          <a:lstStyle/>
          <a:p>
            <a:pPr algn="l">
              <a:lnSpc>
                <a:spcPts val="3919"/>
              </a:lnSpc>
            </a:pPr>
            <a:r>
              <a:rPr lang="en-US" b="true" sz="2799" spc="-55">
                <a:solidFill>
                  <a:srgbClr val="FDFDFD"/>
                </a:solidFill>
                <a:latin typeface="Poppins Bold"/>
                <a:ea typeface="Poppins Bold"/>
                <a:cs typeface="Poppins Bold"/>
                <a:sym typeface="Poppins Bold"/>
              </a:rPr>
              <a:t>開發與維護    </a:t>
            </a:r>
          </a:p>
        </p:txBody>
      </p:sp>
      <p:grpSp>
        <p:nvGrpSpPr>
          <p:cNvPr name="Group 18" id="18"/>
          <p:cNvGrpSpPr/>
          <p:nvPr/>
        </p:nvGrpSpPr>
        <p:grpSpPr>
          <a:xfrm rot="0">
            <a:off x="8232857" y="3607859"/>
            <a:ext cx="8093615" cy="839772"/>
            <a:chOff x="0" y="0"/>
            <a:chExt cx="10791486" cy="1119696"/>
          </a:xfrm>
        </p:grpSpPr>
        <p:grpSp>
          <p:nvGrpSpPr>
            <p:cNvPr name="Group 19" id="19"/>
            <p:cNvGrpSpPr/>
            <p:nvPr/>
          </p:nvGrpSpPr>
          <p:grpSpPr>
            <a:xfrm rot="0">
              <a:off x="0" y="345907"/>
              <a:ext cx="498143" cy="49814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1" id="2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22" id="22"/>
            <p:cNvSpPr txBox="true"/>
            <p:nvPr/>
          </p:nvSpPr>
          <p:spPr>
            <a:xfrm rot="0">
              <a:off x="2468739" y="90583"/>
              <a:ext cx="8322747" cy="833755"/>
            </a:xfrm>
            <a:prstGeom prst="rect">
              <a:avLst/>
            </a:prstGeom>
          </p:spPr>
          <p:txBody>
            <a:bodyPr anchor="t" rtlCol="false" tIns="0" lIns="0" bIns="0" rIns="0">
              <a:spAutoFit/>
            </a:bodyPr>
            <a:lstStyle/>
            <a:p>
              <a:pPr algn="l" marL="0" indent="0" lvl="1">
                <a:lnSpc>
                  <a:spcPts val="5039"/>
                </a:lnSpc>
                <a:spcBef>
                  <a:spcPct val="0"/>
                </a:spcBef>
              </a:pPr>
              <a:r>
                <a:rPr lang="en-US" b="true" sz="3599" spc="-71">
                  <a:solidFill>
                    <a:srgbClr val="145DA0"/>
                  </a:solidFill>
                  <a:latin typeface="Poppins Bold"/>
                  <a:ea typeface="Poppins Bold"/>
                  <a:cs typeface="Poppins Bold"/>
                  <a:sym typeface="Poppins Bold"/>
                </a:rPr>
                <a:t>CI/CD自動化部署</a:t>
              </a:r>
            </a:p>
          </p:txBody>
        </p:sp>
        <p:sp>
          <p:nvSpPr>
            <p:cNvPr name="Freeform 23" id="23"/>
            <p:cNvSpPr/>
            <p:nvPr/>
          </p:nvSpPr>
          <p:spPr>
            <a:xfrm flipH="false" flipV="false" rot="0">
              <a:off x="904543" y="0"/>
              <a:ext cx="1119696" cy="1119696"/>
            </a:xfrm>
            <a:custGeom>
              <a:avLst/>
              <a:gdLst/>
              <a:ahLst/>
              <a:cxnLst/>
              <a:rect r="r" b="b" t="t" l="l"/>
              <a:pathLst>
                <a:path h="1119696" w="1119696">
                  <a:moveTo>
                    <a:pt x="0" y="0"/>
                  </a:moveTo>
                  <a:lnTo>
                    <a:pt x="1119696" y="0"/>
                  </a:lnTo>
                  <a:lnTo>
                    <a:pt x="1119696" y="1119696"/>
                  </a:lnTo>
                  <a:lnTo>
                    <a:pt x="0" y="11196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grpSp>
        <p:nvGrpSpPr>
          <p:cNvPr name="Group 24" id="24"/>
          <p:cNvGrpSpPr/>
          <p:nvPr/>
        </p:nvGrpSpPr>
        <p:grpSpPr>
          <a:xfrm rot="0">
            <a:off x="8269040" y="5694761"/>
            <a:ext cx="7805295" cy="839772"/>
            <a:chOff x="0" y="0"/>
            <a:chExt cx="10407060" cy="1119696"/>
          </a:xfrm>
        </p:grpSpPr>
        <p:grpSp>
          <p:nvGrpSpPr>
            <p:cNvPr name="Group 25" id="25"/>
            <p:cNvGrpSpPr/>
            <p:nvPr/>
          </p:nvGrpSpPr>
          <p:grpSpPr>
            <a:xfrm rot="0">
              <a:off x="0" y="310777"/>
              <a:ext cx="498143" cy="49814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7" id="2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28" id="28"/>
            <p:cNvSpPr txBox="true"/>
            <p:nvPr/>
          </p:nvSpPr>
          <p:spPr>
            <a:xfrm rot="0">
              <a:off x="2358514" y="76315"/>
              <a:ext cx="8048546" cy="833755"/>
            </a:xfrm>
            <a:prstGeom prst="rect">
              <a:avLst/>
            </a:prstGeom>
          </p:spPr>
          <p:txBody>
            <a:bodyPr anchor="t" rtlCol="false" tIns="0" lIns="0" bIns="0" rIns="0">
              <a:spAutoFit/>
            </a:bodyPr>
            <a:lstStyle/>
            <a:p>
              <a:pPr algn="l" marL="0" indent="0" lvl="1">
                <a:lnSpc>
                  <a:spcPts val="5039"/>
                </a:lnSpc>
                <a:spcBef>
                  <a:spcPct val="0"/>
                </a:spcBef>
              </a:pPr>
              <a:r>
                <a:rPr lang="en-US" b="true" sz="3599" spc="-71">
                  <a:solidFill>
                    <a:srgbClr val="145DA0"/>
                  </a:solidFill>
                  <a:latin typeface="Poppins Bold"/>
                  <a:ea typeface="Poppins Bold"/>
                  <a:cs typeface="Poppins Bold"/>
                  <a:sym typeface="Poppins Bold"/>
                </a:rPr>
                <a:t>Github Action CI控制</a:t>
              </a:r>
            </a:p>
          </p:txBody>
        </p:sp>
        <p:sp>
          <p:nvSpPr>
            <p:cNvPr name="Freeform 29" id="29"/>
            <p:cNvSpPr/>
            <p:nvPr/>
          </p:nvSpPr>
          <p:spPr>
            <a:xfrm flipH="false" flipV="false" rot="0">
              <a:off x="756217" y="0"/>
              <a:ext cx="1119696" cy="1119696"/>
            </a:xfrm>
            <a:custGeom>
              <a:avLst/>
              <a:gdLst/>
              <a:ahLst/>
              <a:cxnLst/>
              <a:rect r="r" b="b" t="t" l="l"/>
              <a:pathLst>
                <a:path h="1119696" w="1119696">
                  <a:moveTo>
                    <a:pt x="0" y="0"/>
                  </a:moveTo>
                  <a:lnTo>
                    <a:pt x="1119697" y="0"/>
                  </a:lnTo>
                  <a:lnTo>
                    <a:pt x="1119697" y="1119696"/>
                  </a:lnTo>
                  <a:lnTo>
                    <a:pt x="0" y="11196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grpSp>
        <p:nvGrpSpPr>
          <p:cNvPr name="Group 30" id="30"/>
          <p:cNvGrpSpPr/>
          <p:nvPr/>
        </p:nvGrpSpPr>
        <p:grpSpPr>
          <a:xfrm rot="0">
            <a:off x="7692229" y="7781662"/>
            <a:ext cx="8170733" cy="839772"/>
            <a:chOff x="0" y="0"/>
            <a:chExt cx="10894311" cy="1119696"/>
          </a:xfrm>
        </p:grpSpPr>
        <p:grpSp>
          <p:nvGrpSpPr>
            <p:cNvPr name="Group 31" id="31"/>
            <p:cNvGrpSpPr/>
            <p:nvPr/>
          </p:nvGrpSpPr>
          <p:grpSpPr>
            <a:xfrm rot="0">
              <a:off x="0" y="310777"/>
              <a:ext cx="498143" cy="498143"/>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3" id="3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34" id="34"/>
            <p:cNvSpPr txBox="true"/>
            <p:nvPr/>
          </p:nvSpPr>
          <p:spPr>
            <a:xfrm rot="0">
              <a:off x="2501986" y="96394"/>
              <a:ext cx="8392325" cy="822133"/>
            </a:xfrm>
            <a:prstGeom prst="rect">
              <a:avLst/>
            </a:prstGeom>
          </p:spPr>
          <p:txBody>
            <a:bodyPr anchor="t" rtlCol="false" tIns="0" lIns="0" bIns="0" rIns="0">
              <a:spAutoFit/>
            </a:bodyPr>
            <a:lstStyle/>
            <a:p>
              <a:pPr algn="l" marL="0" indent="0" lvl="1">
                <a:lnSpc>
                  <a:spcPts val="5039"/>
                </a:lnSpc>
                <a:spcBef>
                  <a:spcPct val="0"/>
                </a:spcBef>
              </a:pPr>
              <a:r>
                <a:rPr lang="en-US" b="true" sz="3599" spc="-71">
                  <a:solidFill>
                    <a:srgbClr val="145DA0"/>
                  </a:solidFill>
                  <a:latin typeface="Poppins Bold"/>
                  <a:ea typeface="Poppins Bold"/>
                  <a:cs typeface="Poppins Bold"/>
                  <a:sym typeface="Poppins Bold"/>
                </a:rPr>
                <a:t>Docker、k8s 部署</a:t>
              </a:r>
            </a:p>
          </p:txBody>
        </p:sp>
        <p:sp>
          <p:nvSpPr>
            <p:cNvPr name="Freeform 35" id="35"/>
            <p:cNvSpPr/>
            <p:nvPr/>
          </p:nvSpPr>
          <p:spPr>
            <a:xfrm flipH="false" flipV="false" rot="0">
              <a:off x="937790" y="0"/>
              <a:ext cx="1119696" cy="1119696"/>
            </a:xfrm>
            <a:custGeom>
              <a:avLst/>
              <a:gdLst/>
              <a:ahLst/>
              <a:cxnLst/>
              <a:rect r="r" b="b" t="t" l="l"/>
              <a:pathLst>
                <a:path h="1119696" w="1119696">
                  <a:moveTo>
                    <a:pt x="0" y="0"/>
                  </a:moveTo>
                  <a:lnTo>
                    <a:pt x="1119696" y="0"/>
                  </a:lnTo>
                  <a:lnTo>
                    <a:pt x="1119696" y="1119696"/>
                  </a:lnTo>
                  <a:lnTo>
                    <a:pt x="0" y="11196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sp>
        <p:nvSpPr>
          <p:cNvPr name="TextBox 36" id="36"/>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5201579" y="904875"/>
            <a:ext cx="8284142" cy="2228215"/>
          </a:xfrm>
          <a:prstGeom prst="rect">
            <a:avLst/>
          </a:prstGeom>
        </p:spPr>
        <p:txBody>
          <a:bodyPr anchor="t" rtlCol="false" tIns="0" lIns="0" bIns="0" rIns="0">
            <a:spAutoFit/>
          </a:bodyPr>
          <a:lstStyle/>
          <a:p>
            <a:pPr algn="ctr">
              <a:lnSpc>
                <a:spcPts val="8959"/>
              </a:lnSpc>
            </a:pPr>
            <a:r>
              <a:rPr lang="en-US" sz="6399" b="true">
                <a:solidFill>
                  <a:srgbClr val="00569E"/>
                </a:solidFill>
                <a:latin typeface="Montserrat Bold"/>
                <a:ea typeface="Montserrat Bold"/>
                <a:cs typeface="Montserrat Bold"/>
                <a:sym typeface="Montserrat Bold"/>
              </a:rPr>
              <a:t>DevOps</a:t>
            </a:r>
          </a:p>
          <a:p>
            <a:pPr algn="ctr" marL="0" indent="0" lvl="0">
              <a:lnSpc>
                <a:spcPts val="8959"/>
              </a:lnSpc>
              <a:spcBef>
                <a:spcPct val="0"/>
              </a:spcBef>
            </a:pPr>
            <a:r>
              <a:rPr lang="en-US" b="true" sz="6399">
                <a:solidFill>
                  <a:srgbClr val="00569E"/>
                </a:solidFill>
                <a:latin typeface="Montserrat Bold"/>
                <a:ea typeface="Montserrat Bold"/>
                <a:cs typeface="Montserrat Bold"/>
                <a:sym typeface="Montserrat Bold"/>
              </a:rPr>
              <a:t>使用技術</a:t>
            </a:r>
          </a:p>
        </p:txBody>
      </p:sp>
      <p:grpSp>
        <p:nvGrpSpPr>
          <p:cNvPr name="Group 6" id="6"/>
          <p:cNvGrpSpPr/>
          <p:nvPr/>
        </p:nvGrpSpPr>
        <p:grpSpPr>
          <a:xfrm rot="0">
            <a:off x="3921437" y="3320814"/>
            <a:ext cx="4263911" cy="3407179"/>
            <a:chOff x="0" y="0"/>
            <a:chExt cx="5685214" cy="4542905"/>
          </a:xfrm>
        </p:grpSpPr>
        <p:sp>
          <p:nvSpPr>
            <p:cNvPr name="Freeform 7" id="7"/>
            <p:cNvSpPr/>
            <p:nvPr/>
          </p:nvSpPr>
          <p:spPr>
            <a:xfrm flipH="false" flipV="false" rot="0">
              <a:off x="33515" y="3754936"/>
              <a:ext cx="5618943" cy="787969"/>
            </a:xfrm>
            <a:custGeom>
              <a:avLst/>
              <a:gdLst/>
              <a:ahLst/>
              <a:cxnLst/>
              <a:rect r="r" b="b" t="t" l="l"/>
              <a:pathLst>
                <a:path h="787969" w="5618943">
                  <a:moveTo>
                    <a:pt x="0" y="0"/>
                  </a:moveTo>
                  <a:lnTo>
                    <a:pt x="5618943" y="0"/>
                  </a:lnTo>
                  <a:lnTo>
                    <a:pt x="5618943" y="787969"/>
                  </a:lnTo>
                  <a:lnTo>
                    <a:pt x="0" y="787969"/>
                  </a:lnTo>
                  <a:lnTo>
                    <a:pt x="0" y="0"/>
                  </a:lnTo>
                  <a:close/>
                </a:path>
              </a:pathLst>
            </a:custGeom>
            <a:blipFill>
              <a:blip r:embed="rId2"/>
              <a:stretch>
                <a:fillRect l="0" t="-40835" r="0" b="0"/>
              </a:stretch>
            </a:blipFill>
          </p:spPr>
        </p:sp>
        <p:grpSp>
          <p:nvGrpSpPr>
            <p:cNvPr name="Group 8" id="8"/>
            <p:cNvGrpSpPr/>
            <p:nvPr/>
          </p:nvGrpSpPr>
          <p:grpSpPr>
            <a:xfrm rot="0">
              <a:off x="0" y="0"/>
              <a:ext cx="5685214" cy="3754936"/>
              <a:chOff x="0" y="0"/>
              <a:chExt cx="1416547" cy="935593"/>
            </a:xfrm>
          </p:grpSpPr>
          <p:sp>
            <p:nvSpPr>
              <p:cNvPr name="Freeform 9" id="9"/>
              <p:cNvSpPr/>
              <p:nvPr/>
            </p:nvSpPr>
            <p:spPr>
              <a:xfrm flipH="false" flipV="false" rot="0">
                <a:off x="0" y="0"/>
                <a:ext cx="1416547" cy="935593"/>
              </a:xfrm>
              <a:custGeom>
                <a:avLst/>
                <a:gdLst/>
                <a:ahLst/>
                <a:cxnLst/>
                <a:rect r="r" b="b" t="t" l="l"/>
                <a:pathLst>
                  <a:path h="935593" w="1416547">
                    <a:moveTo>
                      <a:pt x="46046" y="0"/>
                    </a:moveTo>
                    <a:lnTo>
                      <a:pt x="1370502" y="0"/>
                    </a:lnTo>
                    <a:cubicBezTo>
                      <a:pt x="1382714" y="0"/>
                      <a:pt x="1394426" y="4851"/>
                      <a:pt x="1403061" y="13487"/>
                    </a:cubicBezTo>
                    <a:cubicBezTo>
                      <a:pt x="1411696" y="22122"/>
                      <a:pt x="1416547" y="33834"/>
                      <a:pt x="1416547" y="46046"/>
                    </a:cubicBezTo>
                    <a:lnTo>
                      <a:pt x="1416547" y="889547"/>
                    </a:lnTo>
                    <a:cubicBezTo>
                      <a:pt x="1416547" y="901759"/>
                      <a:pt x="1411696" y="913471"/>
                      <a:pt x="1403061" y="922106"/>
                    </a:cubicBezTo>
                    <a:cubicBezTo>
                      <a:pt x="1394426" y="930741"/>
                      <a:pt x="1382714" y="935593"/>
                      <a:pt x="1370502" y="935593"/>
                    </a:cubicBezTo>
                    <a:lnTo>
                      <a:pt x="46046" y="935593"/>
                    </a:lnTo>
                    <a:cubicBezTo>
                      <a:pt x="33834" y="935593"/>
                      <a:pt x="22122" y="930741"/>
                      <a:pt x="13487" y="922106"/>
                    </a:cubicBezTo>
                    <a:cubicBezTo>
                      <a:pt x="4851" y="913471"/>
                      <a:pt x="0" y="901759"/>
                      <a:pt x="0" y="889547"/>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10" id="10"/>
              <p:cNvSpPr txBox="true"/>
              <p:nvPr/>
            </p:nvSpPr>
            <p:spPr>
              <a:xfrm>
                <a:off x="0" y="-38100"/>
                <a:ext cx="1416547" cy="973693"/>
              </a:xfrm>
              <a:prstGeom prst="rect">
                <a:avLst/>
              </a:prstGeom>
            </p:spPr>
            <p:txBody>
              <a:bodyPr anchor="ctr" rtlCol="false" tIns="50800" lIns="50800" bIns="50800" rIns="50800"/>
              <a:lstStyle/>
              <a:p>
                <a:pPr algn="ctr" marL="0" indent="0" lvl="0">
                  <a:lnSpc>
                    <a:spcPts val="2660"/>
                  </a:lnSpc>
                  <a:spcBef>
                    <a:spcPct val="0"/>
                  </a:spcBef>
                </a:pPr>
              </a:p>
            </p:txBody>
          </p:sp>
        </p:grpSp>
        <p:sp>
          <p:nvSpPr>
            <p:cNvPr name="AutoShape 11" id="11"/>
            <p:cNvSpPr/>
            <p:nvPr/>
          </p:nvSpPr>
          <p:spPr>
            <a:xfrm>
              <a:off x="33515" y="3734021"/>
              <a:ext cx="5618943" cy="0"/>
            </a:xfrm>
            <a:prstGeom prst="line">
              <a:avLst/>
            </a:prstGeom>
            <a:ln cap="flat" w="51532">
              <a:solidFill>
                <a:srgbClr val="145DA0"/>
              </a:solidFill>
              <a:prstDash val="solid"/>
              <a:headEnd type="none" len="sm" w="sm"/>
              <a:tailEnd type="none" len="sm" w="sm"/>
            </a:ln>
          </p:spPr>
        </p:sp>
        <p:sp>
          <p:nvSpPr>
            <p:cNvPr name="AutoShape 12" id="12"/>
            <p:cNvSpPr/>
            <p:nvPr/>
          </p:nvSpPr>
          <p:spPr>
            <a:xfrm>
              <a:off x="33515" y="3785943"/>
              <a:ext cx="5618943" cy="0"/>
            </a:xfrm>
            <a:prstGeom prst="line">
              <a:avLst/>
            </a:prstGeom>
            <a:ln cap="flat" w="51532">
              <a:solidFill>
                <a:srgbClr val="145DA0"/>
              </a:solidFill>
              <a:prstDash val="solid"/>
              <a:headEnd type="none" len="sm" w="sm"/>
              <a:tailEnd type="none" len="sm" w="sm"/>
            </a:ln>
          </p:spPr>
        </p:sp>
        <p:sp>
          <p:nvSpPr>
            <p:cNvPr name="TextBox 13" id="13"/>
            <p:cNvSpPr txBox="true"/>
            <p:nvPr/>
          </p:nvSpPr>
          <p:spPr>
            <a:xfrm rot="0">
              <a:off x="422108" y="293647"/>
              <a:ext cx="4721690" cy="567756"/>
            </a:xfrm>
            <a:prstGeom prst="rect">
              <a:avLst/>
            </a:prstGeom>
          </p:spPr>
          <p:txBody>
            <a:bodyPr anchor="t" rtlCol="false" tIns="0" lIns="0" bIns="0" rIns="0">
              <a:spAutoFit/>
            </a:bodyPr>
            <a:lstStyle/>
            <a:p>
              <a:pPr algn="ctr">
                <a:lnSpc>
                  <a:spcPts val="3455"/>
                </a:lnSpc>
                <a:spcBef>
                  <a:spcPct val="0"/>
                </a:spcBef>
              </a:pPr>
              <a:r>
                <a:rPr lang="en-US" b="true" sz="2468">
                  <a:solidFill>
                    <a:srgbClr val="145DA0"/>
                  </a:solidFill>
                  <a:latin typeface="Poppins Bold"/>
                  <a:ea typeface="Poppins Bold"/>
                  <a:cs typeface="Poppins Bold"/>
                  <a:sym typeface="Poppins Bold"/>
                </a:rPr>
                <a:t>Linux Ubuntu</a:t>
              </a:r>
            </a:p>
          </p:txBody>
        </p:sp>
        <p:sp>
          <p:nvSpPr>
            <p:cNvPr name="Freeform 14" id="14"/>
            <p:cNvSpPr/>
            <p:nvPr/>
          </p:nvSpPr>
          <p:spPr>
            <a:xfrm flipH="false" flipV="false" rot="0">
              <a:off x="4146092" y="279936"/>
              <a:ext cx="762539" cy="736197"/>
            </a:xfrm>
            <a:custGeom>
              <a:avLst/>
              <a:gdLst/>
              <a:ahLst/>
              <a:cxnLst/>
              <a:rect r="r" b="b" t="t" l="l"/>
              <a:pathLst>
                <a:path h="736197" w="762539">
                  <a:moveTo>
                    <a:pt x="0" y="0"/>
                  </a:moveTo>
                  <a:lnTo>
                    <a:pt x="762540" y="0"/>
                  </a:lnTo>
                  <a:lnTo>
                    <a:pt x="762540" y="736197"/>
                  </a:lnTo>
                  <a:lnTo>
                    <a:pt x="0" y="7361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5" id="15"/>
            <p:cNvSpPr txBox="true"/>
            <p:nvPr/>
          </p:nvSpPr>
          <p:spPr>
            <a:xfrm rot="0">
              <a:off x="422108" y="1290957"/>
              <a:ext cx="5070791" cy="989872"/>
            </a:xfrm>
            <a:prstGeom prst="rect">
              <a:avLst/>
            </a:prstGeom>
          </p:spPr>
          <p:txBody>
            <a:bodyPr anchor="t" rtlCol="false" tIns="0" lIns="0" bIns="0" rIns="0">
              <a:spAutoFit/>
            </a:bodyPr>
            <a:lstStyle/>
            <a:p>
              <a:pPr algn="l" marL="459920" indent="-229960" lvl="1">
                <a:lnSpc>
                  <a:spcPts val="2982"/>
                </a:lnSpc>
                <a:buFont typeface="Arial"/>
                <a:buChar char="•"/>
              </a:pPr>
              <a:r>
                <a:rPr lang="en-US" sz="2130" spc="-42">
                  <a:solidFill>
                    <a:srgbClr val="145DA0"/>
                  </a:solidFill>
                  <a:latin typeface="Poppins"/>
                  <a:ea typeface="Poppins"/>
                  <a:cs typeface="Poppins"/>
                  <a:sym typeface="Poppins"/>
                </a:rPr>
                <a:t>穩定開源作業系統</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開發、測試、部署</a:t>
              </a:r>
            </a:p>
          </p:txBody>
        </p:sp>
      </p:grpSp>
      <p:grpSp>
        <p:nvGrpSpPr>
          <p:cNvPr name="Group 16" id="16"/>
          <p:cNvGrpSpPr/>
          <p:nvPr/>
        </p:nvGrpSpPr>
        <p:grpSpPr>
          <a:xfrm rot="0">
            <a:off x="9809367" y="3320814"/>
            <a:ext cx="4263911" cy="3407179"/>
            <a:chOff x="0" y="0"/>
            <a:chExt cx="5685214" cy="4542905"/>
          </a:xfrm>
        </p:grpSpPr>
        <p:sp>
          <p:nvSpPr>
            <p:cNvPr name="Freeform 17" id="17"/>
            <p:cNvSpPr/>
            <p:nvPr/>
          </p:nvSpPr>
          <p:spPr>
            <a:xfrm flipH="false" flipV="false" rot="0">
              <a:off x="33515" y="3754936"/>
              <a:ext cx="5618943" cy="787969"/>
            </a:xfrm>
            <a:custGeom>
              <a:avLst/>
              <a:gdLst/>
              <a:ahLst/>
              <a:cxnLst/>
              <a:rect r="r" b="b" t="t" l="l"/>
              <a:pathLst>
                <a:path h="787969" w="5618943">
                  <a:moveTo>
                    <a:pt x="0" y="0"/>
                  </a:moveTo>
                  <a:lnTo>
                    <a:pt x="5618943" y="0"/>
                  </a:lnTo>
                  <a:lnTo>
                    <a:pt x="5618943" y="787969"/>
                  </a:lnTo>
                  <a:lnTo>
                    <a:pt x="0" y="787969"/>
                  </a:lnTo>
                  <a:lnTo>
                    <a:pt x="0" y="0"/>
                  </a:lnTo>
                  <a:close/>
                </a:path>
              </a:pathLst>
            </a:custGeom>
            <a:blipFill>
              <a:blip r:embed="rId2"/>
              <a:stretch>
                <a:fillRect l="0" t="-40835" r="0" b="0"/>
              </a:stretch>
            </a:blipFill>
          </p:spPr>
        </p:sp>
        <p:grpSp>
          <p:nvGrpSpPr>
            <p:cNvPr name="Group 18" id="18"/>
            <p:cNvGrpSpPr/>
            <p:nvPr/>
          </p:nvGrpSpPr>
          <p:grpSpPr>
            <a:xfrm rot="0">
              <a:off x="0" y="0"/>
              <a:ext cx="5685214" cy="3754936"/>
              <a:chOff x="0" y="0"/>
              <a:chExt cx="1416547" cy="935593"/>
            </a:xfrm>
          </p:grpSpPr>
          <p:sp>
            <p:nvSpPr>
              <p:cNvPr name="Freeform 19" id="19"/>
              <p:cNvSpPr/>
              <p:nvPr/>
            </p:nvSpPr>
            <p:spPr>
              <a:xfrm flipH="false" flipV="false" rot="0">
                <a:off x="0" y="0"/>
                <a:ext cx="1416547" cy="935593"/>
              </a:xfrm>
              <a:custGeom>
                <a:avLst/>
                <a:gdLst/>
                <a:ahLst/>
                <a:cxnLst/>
                <a:rect r="r" b="b" t="t" l="l"/>
                <a:pathLst>
                  <a:path h="935593" w="1416547">
                    <a:moveTo>
                      <a:pt x="46046" y="0"/>
                    </a:moveTo>
                    <a:lnTo>
                      <a:pt x="1370502" y="0"/>
                    </a:lnTo>
                    <a:cubicBezTo>
                      <a:pt x="1382714" y="0"/>
                      <a:pt x="1394426" y="4851"/>
                      <a:pt x="1403061" y="13487"/>
                    </a:cubicBezTo>
                    <a:cubicBezTo>
                      <a:pt x="1411696" y="22122"/>
                      <a:pt x="1416547" y="33834"/>
                      <a:pt x="1416547" y="46046"/>
                    </a:cubicBezTo>
                    <a:lnTo>
                      <a:pt x="1416547" y="889547"/>
                    </a:lnTo>
                    <a:cubicBezTo>
                      <a:pt x="1416547" y="901759"/>
                      <a:pt x="1411696" y="913471"/>
                      <a:pt x="1403061" y="922106"/>
                    </a:cubicBezTo>
                    <a:cubicBezTo>
                      <a:pt x="1394426" y="930741"/>
                      <a:pt x="1382714" y="935593"/>
                      <a:pt x="1370502" y="935593"/>
                    </a:cubicBezTo>
                    <a:lnTo>
                      <a:pt x="46046" y="935593"/>
                    </a:lnTo>
                    <a:cubicBezTo>
                      <a:pt x="33834" y="935593"/>
                      <a:pt x="22122" y="930741"/>
                      <a:pt x="13487" y="922106"/>
                    </a:cubicBezTo>
                    <a:cubicBezTo>
                      <a:pt x="4851" y="913471"/>
                      <a:pt x="0" y="901759"/>
                      <a:pt x="0" y="889547"/>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20" id="20"/>
              <p:cNvSpPr txBox="true"/>
              <p:nvPr/>
            </p:nvSpPr>
            <p:spPr>
              <a:xfrm>
                <a:off x="0" y="-38100"/>
                <a:ext cx="1416547" cy="9736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1" id="21"/>
            <p:cNvSpPr/>
            <p:nvPr/>
          </p:nvSpPr>
          <p:spPr>
            <a:xfrm>
              <a:off x="33515" y="3734021"/>
              <a:ext cx="5618943" cy="0"/>
            </a:xfrm>
            <a:prstGeom prst="line">
              <a:avLst/>
            </a:prstGeom>
            <a:ln cap="flat" w="51532">
              <a:solidFill>
                <a:srgbClr val="145DA0"/>
              </a:solidFill>
              <a:prstDash val="solid"/>
              <a:headEnd type="none" len="sm" w="sm"/>
              <a:tailEnd type="none" len="sm" w="sm"/>
            </a:ln>
          </p:spPr>
        </p:sp>
        <p:sp>
          <p:nvSpPr>
            <p:cNvPr name="AutoShape 22" id="22"/>
            <p:cNvSpPr/>
            <p:nvPr/>
          </p:nvSpPr>
          <p:spPr>
            <a:xfrm>
              <a:off x="33515" y="3785943"/>
              <a:ext cx="5618943" cy="0"/>
            </a:xfrm>
            <a:prstGeom prst="line">
              <a:avLst/>
            </a:prstGeom>
            <a:ln cap="flat" w="51532">
              <a:solidFill>
                <a:srgbClr val="145DA0"/>
              </a:solidFill>
              <a:prstDash val="solid"/>
              <a:headEnd type="none" len="sm" w="sm"/>
              <a:tailEnd type="none" len="sm" w="sm"/>
            </a:ln>
          </p:spPr>
        </p:sp>
        <p:sp>
          <p:nvSpPr>
            <p:cNvPr name="TextBox 23" id="23"/>
            <p:cNvSpPr txBox="true"/>
            <p:nvPr/>
          </p:nvSpPr>
          <p:spPr>
            <a:xfrm rot="0">
              <a:off x="422108" y="293647"/>
              <a:ext cx="4721690" cy="567756"/>
            </a:xfrm>
            <a:prstGeom prst="rect">
              <a:avLst/>
            </a:prstGeom>
          </p:spPr>
          <p:txBody>
            <a:bodyPr anchor="t" rtlCol="false" tIns="0" lIns="0" bIns="0" rIns="0">
              <a:spAutoFit/>
            </a:bodyPr>
            <a:lstStyle/>
            <a:p>
              <a:pPr algn="ctr">
                <a:lnSpc>
                  <a:spcPts val="3455"/>
                </a:lnSpc>
                <a:spcBef>
                  <a:spcPct val="0"/>
                </a:spcBef>
              </a:pPr>
              <a:r>
                <a:rPr lang="en-US" b="true" sz="2468">
                  <a:solidFill>
                    <a:srgbClr val="145DA0"/>
                  </a:solidFill>
                  <a:latin typeface="Poppins Bold"/>
                  <a:ea typeface="Poppins Bold"/>
                  <a:cs typeface="Poppins Bold"/>
                  <a:sym typeface="Poppins Bold"/>
                </a:rPr>
                <a:t>GitHub CI</a:t>
              </a:r>
            </a:p>
          </p:txBody>
        </p:sp>
        <p:sp>
          <p:nvSpPr>
            <p:cNvPr name="Freeform 24" id="24"/>
            <p:cNvSpPr/>
            <p:nvPr/>
          </p:nvSpPr>
          <p:spPr>
            <a:xfrm flipH="false" flipV="false" rot="0">
              <a:off x="3741189" y="192446"/>
              <a:ext cx="686639" cy="743408"/>
            </a:xfrm>
            <a:custGeom>
              <a:avLst/>
              <a:gdLst/>
              <a:ahLst/>
              <a:cxnLst/>
              <a:rect r="r" b="b" t="t" l="l"/>
              <a:pathLst>
                <a:path h="743408" w="686639">
                  <a:moveTo>
                    <a:pt x="0" y="0"/>
                  </a:moveTo>
                  <a:lnTo>
                    <a:pt x="686639" y="0"/>
                  </a:lnTo>
                  <a:lnTo>
                    <a:pt x="686639" y="743408"/>
                  </a:lnTo>
                  <a:lnTo>
                    <a:pt x="0" y="7434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5" id="25"/>
            <p:cNvSpPr txBox="true"/>
            <p:nvPr/>
          </p:nvSpPr>
          <p:spPr>
            <a:xfrm rot="0">
              <a:off x="422108" y="1290957"/>
              <a:ext cx="4840998" cy="1994739"/>
            </a:xfrm>
            <a:prstGeom prst="rect">
              <a:avLst/>
            </a:prstGeom>
          </p:spPr>
          <p:txBody>
            <a:bodyPr anchor="t" rtlCol="false" tIns="0" lIns="0" bIns="0" rIns="0">
              <a:spAutoFit/>
            </a:bodyPr>
            <a:lstStyle/>
            <a:p>
              <a:pPr algn="l" marL="459920" indent="-229960" lvl="1">
                <a:lnSpc>
                  <a:spcPts val="2982"/>
                </a:lnSpc>
                <a:buFont typeface="Arial"/>
                <a:buChar char="•"/>
              </a:pPr>
              <a:r>
                <a:rPr lang="en-US" sz="2130" spc="-42">
                  <a:solidFill>
                    <a:srgbClr val="145DA0"/>
                  </a:solidFill>
                  <a:latin typeface="Poppins"/>
                  <a:ea typeface="Poppins"/>
                  <a:cs typeface="Poppins"/>
                  <a:sym typeface="Poppins"/>
                </a:rPr>
                <a:t>GitHub Actions 自動化測試與部署流程</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版本控管+自動化建置</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提升團隊協作效率</a:t>
              </a:r>
            </a:p>
          </p:txBody>
        </p:sp>
      </p:grpSp>
      <p:grpSp>
        <p:nvGrpSpPr>
          <p:cNvPr name="Group 26" id="26"/>
          <p:cNvGrpSpPr/>
          <p:nvPr/>
        </p:nvGrpSpPr>
        <p:grpSpPr>
          <a:xfrm rot="0">
            <a:off x="9809367" y="6641628"/>
            <a:ext cx="4263911" cy="3407179"/>
            <a:chOff x="0" y="0"/>
            <a:chExt cx="5685214" cy="4542905"/>
          </a:xfrm>
        </p:grpSpPr>
        <p:sp>
          <p:nvSpPr>
            <p:cNvPr name="Freeform 27" id="27"/>
            <p:cNvSpPr/>
            <p:nvPr/>
          </p:nvSpPr>
          <p:spPr>
            <a:xfrm flipH="false" flipV="false" rot="0">
              <a:off x="33515" y="3754936"/>
              <a:ext cx="5618943" cy="787969"/>
            </a:xfrm>
            <a:custGeom>
              <a:avLst/>
              <a:gdLst/>
              <a:ahLst/>
              <a:cxnLst/>
              <a:rect r="r" b="b" t="t" l="l"/>
              <a:pathLst>
                <a:path h="787969" w="5618943">
                  <a:moveTo>
                    <a:pt x="0" y="0"/>
                  </a:moveTo>
                  <a:lnTo>
                    <a:pt x="5618943" y="0"/>
                  </a:lnTo>
                  <a:lnTo>
                    <a:pt x="5618943" y="787969"/>
                  </a:lnTo>
                  <a:lnTo>
                    <a:pt x="0" y="787969"/>
                  </a:lnTo>
                  <a:lnTo>
                    <a:pt x="0" y="0"/>
                  </a:lnTo>
                  <a:close/>
                </a:path>
              </a:pathLst>
            </a:custGeom>
            <a:blipFill>
              <a:blip r:embed="rId2"/>
              <a:stretch>
                <a:fillRect l="0" t="-40835" r="0" b="0"/>
              </a:stretch>
            </a:blipFill>
          </p:spPr>
        </p:sp>
        <p:grpSp>
          <p:nvGrpSpPr>
            <p:cNvPr name="Group 28" id="28"/>
            <p:cNvGrpSpPr/>
            <p:nvPr/>
          </p:nvGrpSpPr>
          <p:grpSpPr>
            <a:xfrm rot="0">
              <a:off x="0" y="0"/>
              <a:ext cx="5685214" cy="3734021"/>
              <a:chOff x="0" y="0"/>
              <a:chExt cx="1416547" cy="930381"/>
            </a:xfrm>
          </p:grpSpPr>
          <p:sp>
            <p:nvSpPr>
              <p:cNvPr name="Freeform 29" id="29"/>
              <p:cNvSpPr/>
              <p:nvPr/>
            </p:nvSpPr>
            <p:spPr>
              <a:xfrm flipH="false" flipV="false" rot="0">
                <a:off x="0" y="0"/>
                <a:ext cx="1416547" cy="930381"/>
              </a:xfrm>
              <a:custGeom>
                <a:avLst/>
                <a:gdLst/>
                <a:ahLst/>
                <a:cxnLst/>
                <a:rect r="r" b="b" t="t" l="l"/>
                <a:pathLst>
                  <a:path h="930381" w="1416547">
                    <a:moveTo>
                      <a:pt x="46046" y="0"/>
                    </a:moveTo>
                    <a:lnTo>
                      <a:pt x="1370502" y="0"/>
                    </a:lnTo>
                    <a:cubicBezTo>
                      <a:pt x="1382714" y="0"/>
                      <a:pt x="1394426" y="4851"/>
                      <a:pt x="1403061" y="13487"/>
                    </a:cubicBezTo>
                    <a:cubicBezTo>
                      <a:pt x="1411696" y="22122"/>
                      <a:pt x="1416547" y="33834"/>
                      <a:pt x="1416547" y="46046"/>
                    </a:cubicBezTo>
                    <a:lnTo>
                      <a:pt x="1416547" y="884335"/>
                    </a:lnTo>
                    <a:cubicBezTo>
                      <a:pt x="1416547" y="896548"/>
                      <a:pt x="1411696" y="908259"/>
                      <a:pt x="1403061" y="916895"/>
                    </a:cubicBezTo>
                    <a:cubicBezTo>
                      <a:pt x="1394426" y="925530"/>
                      <a:pt x="1382714" y="930381"/>
                      <a:pt x="1370502" y="930381"/>
                    </a:cubicBezTo>
                    <a:lnTo>
                      <a:pt x="46046" y="930381"/>
                    </a:lnTo>
                    <a:cubicBezTo>
                      <a:pt x="33834" y="930381"/>
                      <a:pt x="22122" y="925530"/>
                      <a:pt x="13487" y="916895"/>
                    </a:cubicBezTo>
                    <a:cubicBezTo>
                      <a:pt x="4851" y="908259"/>
                      <a:pt x="0" y="896548"/>
                      <a:pt x="0" y="884335"/>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30" id="30"/>
              <p:cNvSpPr txBox="true"/>
              <p:nvPr/>
            </p:nvSpPr>
            <p:spPr>
              <a:xfrm>
                <a:off x="0" y="-38100"/>
                <a:ext cx="1416547" cy="968481"/>
              </a:xfrm>
              <a:prstGeom prst="rect">
                <a:avLst/>
              </a:prstGeom>
            </p:spPr>
            <p:txBody>
              <a:bodyPr anchor="ctr" rtlCol="false" tIns="50800" lIns="50800" bIns="50800" rIns="50800"/>
              <a:lstStyle/>
              <a:p>
                <a:pPr algn="ctr" marL="0" indent="0" lvl="0">
                  <a:lnSpc>
                    <a:spcPts val="2660"/>
                  </a:lnSpc>
                  <a:spcBef>
                    <a:spcPct val="0"/>
                  </a:spcBef>
                </a:pPr>
              </a:p>
            </p:txBody>
          </p:sp>
        </p:grpSp>
        <p:sp>
          <p:nvSpPr>
            <p:cNvPr name="AutoShape 31" id="31"/>
            <p:cNvSpPr/>
            <p:nvPr/>
          </p:nvSpPr>
          <p:spPr>
            <a:xfrm>
              <a:off x="33515" y="3734021"/>
              <a:ext cx="5618943" cy="0"/>
            </a:xfrm>
            <a:prstGeom prst="line">
              <a:avLst/>
            </a:prstGeom>
            <a:ln cap="flat" w="51532">
              <a:solidFill>
                <a:srgbClr val="145DA0"/>
              </a:solidFill>
              <a:prstDash val="solid"/>
              <a:headEnd type="none" len="sm" w="sm"/>
              <a:tailEnd type="none" len="sm" w="sm"/>
            </a:ln>
          </p:spPr>
        </p:sp>
        <p:sp>
          <p:nvSpPr>
            <p:cNvPr name="AutoShape 32" id="32"/>
            <p:cNvSpPr/>
            <p:nvPr/>
          </p:nvSpPr>
          <p:spPr>
            <a:xfrm>
              <a:off x="33515" y="3785943"/>
              <a:ext cx="5618943" cy="0"/>
            </a:xfrm>
            <a:prstGeom prst="line">
              <a:avLst/>
            </a:prstGeom>
            <a:ln cap="flat" w="51532">
              <a:solidFill>
                <a:srgbClr val="145DA0"/>
              </a:solidFill>
              <a:prstDash val="solid"/>
              <a:headEnd type="none" len="sm" w="sm"/>
              <a:tailEnd type="none" len="sm" w="sm"/>
            </a:ln>
          </p:spPr>
        </p:sp>
        <p:sp>
          <p:nvSpPr>
            <p:cNvPr name="TextBox 33" id="33"/>
            <p:cNvSpPr txBox="true"/>
            <p:nvPr/>
          </p:nvSpPr>
          <p:spPr>
            <a:xfrm rot="0">
              <a:off x="422108" y="293647"/>
              <a:ext cx="4721690" cy="567756"/>
            </a:xfrm>
            <a:prstGeom prst="rect">
              <a:avLst/>
            </a:prstGeom>
          </p:spPr>
          <p:txBody>
            <a:bodyPr anchor="t" rtlCol="false" tIns="0" lIns="0" bIns="0" rIns="0">
              <a:spAutoFit/>
            </a:bodyPr>
            <a:lstStyle/>
            <a:p>
              <a:pPr algn="ctr">
                <a:lnSpc>
                  <a:spcPts val="3455"/>
                </a:lnSpc>
                <a:spcBef>
                  <a:spcPct val="0"/>
                </a:spcBef>
              </a:pPr>
              <a:r>
                <a:rPr lang="en-US" b="true" sz="2468">
                  <a:solidFill>
                    <a:srgbClr val="145DA0"/>
                  </a:solidFill>
                  <a:latin typeface="Poppins Bold"/>
                  <a:ea typeface="Poppins Bold"/>
                  <a:cs typeface="Poppins Bold"/>
                  <a:sym typeface="Poppins Bold"/>
                </a:rPr>
                <a:t>Kubernetes（K8s）</a:t>
              </a:r>
            </a:p>
          </p:txBody>
        </p:sp>
        <p:sp>
          <p:nvSpPr>
            <p:cNvPr name="TextBox 34" id="34"/>
            <p:cNvSpPr txBox="true"/>
            <p:nvPr/>
          </p:nvSpPr>
          <p:spPr>
            <a:xfrm rot="0">
              <a:off x="227811" y="1290957"/>
              <a:ext cx="5230350" cy="1492305"/>
            </a:xfrm>
            <a:prstGeom prst="rect">
              <a:avLst/>
            </a:prstGeom>
          </p:spPr>
          <p:txBody>
            <a:bodyPr anchor="t" rtlCol="false" tIns="0" lIns="0" bIns="0" rIns="0">
              <a:spAutoFit/>
            </a:bodyPr>
            <a:lstStyle/>
            <a:p>
              <a:pPr algn="l" marL="459920" indent="-229960" lvl="1">
                <a:lnSpc>
                  <a:spcPts val="2982"/>
                </a:lnSpc>
                <a:buFont typeface="Arial"/>
                <a:buChar char="•"/>
              </a:pPr>
              <a:r>
                <a:rPr lang="en-US" sz="2130" spc="-42">
                  <a:solidFill>
                    <a:srgbClr val="145DA0"/>
                  </a:solidFill>
                  <a:latin typeface="Poppins"/>
                  <a:ea typeface="Poppins"/>
                  <a:cs typeface="Poppins"/>
                  <a:sym typeface="Poppins"/>
                </a:rPr>
                <a:t>自動化容器部署、擴展與監控</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負載平衡與自我修復</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系統管理與維護</a:t>
              </a:r>
            </a:p>
          </p:txBody>
        </p:sp>
      </p:grpSp>
      <p:grpSp>
        <p:nvGrpSpPr>
          <p:cNvPr name="Group 35" id="35"/>
          <p:cNvGrpSpPr/>
          <p:nvPr/>
        </p:nvGrpSpPr>
        <p:grpSpPr>
          <a:xfrm rot="0">
            <a:off x="-2123887" y="-2346523"/>
            <a:ext cx="4693046" cy="4693046"/>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alpha val="15686"/>
                </a:srgbClr>
              </a:solidFill>
              <a:prstDash val="solid"/>
              <a:miter/>
            </a:ln>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38" id="38"/>
          <p:cNvGrpSpPr/>
          <p:nvPr/>
        </p:nvGrpSpPr>
        <p:grpSpPr>
          <a:xfrm rot="0">
            <a:off x="15573718" y="7940477"/>
            <a:ext cx="4693046" cy="4693046"/>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0569E">
                  <a:alpha val="15686"/>
                </a:srgbClr>
              </a:solidFill>
              <a:prstDash val="solid"/>
              <a:miter/>
            </a:ln>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41" id="41"/>
          <p:cNvGrpSpPr/>
          <p:nvPr/>
        </p:nvGrpSpPr>
        <p:grpSpPr>
          <a:xfrm rot="0">
            <a:off x="3921437" y="6641628"/>
            <a:ext cx="4263911" cy="3407179"/>
            <a:chOff x="0" y="0"/>
            <a:chExt cx="5685214" cy="4542905"/>
          </a:xfrm>
        </p:grpSpPr>
        <p:sp>
          <p:nvSpPr>
            <p:cNvPr name="Freeform 42" id="42"/>
            <p:cNvSpPr/>
            <p:nvPr/>
          </p:nvSpPr>
          <p:spPr>
            <a:xfrm flipH="false" flipV="false" rot="0">
              <a:off x="33515" y="3754936"/>
              <a:ext cx="5618943" cy="787969"/>
            </a:xfrm>
            <a:custGeom>
              <a:avLst/>
              <a:gdLst/>
              <a:ahLst/>
              <a:cxnLst/>
              <a:rect r="r" b="b" t="t" l="l"/>
              <a:pathLst>
                <a:path h="787969" w="5618943">
                  <a:moveTo>
                    <a:pt x="0" y="0"/>
                  </a:moveTo>
                  <a:lnTo>
                    <a:pt x="5618943" y="0"/>
                  </a:lnTo>
                  <a:lnTo>
                    <a:pt x="5618943" y="787969"/>
                  </a:lnTo>
                  <a:lnTo>
                    <a:pt x="0" y="787969"/>
                  </a:lnTo>
                  <a:lnTo>
                    <a:pt x="0" y="0"/>
                  </a:lnTo>
                  <a:close/>
                </a:path>
              </a:pathLst>
            </a:custGeom>
            <a:blipFill>
              <a:blip r:embed="rId2"/>
              <a:stretch>
                <a:fillRect l="0" t="-40835" r="0" b="0"/>
              </a:stretch>
            </a:blipFill>
          </p:spPr>
        </p:sp>
        <p:grpSp>
          <p:nvGrpSpPr>
            <p:cNvPr name="Group 43" id="43"/>
            <p:cNvGrpSpPr/>
            <p:nvPr/>
          </p:nvGrpSpPr>
          <p:grpSpPr>
            <a:xfrm rot="0">
              <a:off x="0" y="0"/>
              <a:ext cx="5685214" cy="3734021"/>
              <a:chOff x="0" y="0"/>
              <a:chExt cx="1416547" cy="930381"/>
            </a:xfrm>
          </p:grpSpPr>
          <p:sp>
            <p:nvSpPr>
              <p:cNvPr name="Freeform 44" id="44"/>
              <p:cNvSpPr/>
              <p:nvPr/>
            </p:nvSpPr>
            <p:spPr>
              <a:xfrm flipH="false" flipV="false" rot="0">
                <a:off x="0" y="0"/>
                <a:ext cx="1416547" cy="930381"/>
              </a:xfrm>
              <a:custGeom>
                <a:avLst/>
                <a:gdLst/>
                <a:ahLst/>
                <a:cxnLst/>
                <a:rect r="r" b="b" t="t" l="l"/>
                <a:pathLst>
                  <a:path h="930381" w="1416547">
                    <a:moveTo>
                      <a:pt x="46046" y="0"/>
                    </a:moveTo>
                    <a:lnTo>
                      <a:pt x="1370502" y="0"/>
                    </a:lnTo>
                    <a:cubicBezTo>
                      <a:pt x="1382714" y="0"/>
                      <a:pt x="1394426" y="4851"/>
                      <a:pt x="1403061" y="13487"/>
                    </a:cubicBezTo>
                    <a:cubicBezTo>
                      <a:pt x="1411696" y="22122"/>
                      <a:pt x="1416547" y="33834"/>
                      <a:pt x="1416547" y="46046"/>
                    </a:cubicBezTo>
                    <a:lnTo>
                      <a:pt x="1416547" y="884335"/>
                    </a:lnTo>
                    <a:cubicBezTo>
                      <a:pt x="1416547" y="896548"/>
                      <a:pt x="1411696" y="908259"/>
                      <a:pt x="1403061" y="916895"/>
                    </a:cubicBezTo>
                    <a:cubicBezTo>
                      <a:pt x="1394426" y="925530"/>
                      <a:pt x="1382714" y="930381"/>
                      <a:pt x="1370502" y="930381"/>
                    </a:cubicBezTo>
                    <a:lnTo>
                      <a:pt x="46046" y="930381"/>
                    </a:lnTo>
                    <a:cubicBezTo>
                      <a:pt x="33834" y="930381"/>
                      <a:pt x="22122" y="925530"/>
                      <a:pt x="13487" y="916895"/>
                    </a:cubicBezTo>
                    <a:cubicBezTo>
                      <a:pt x="4851" y="908259"/>
                      <a:pt x="0" y="896548"/>
                      <a:pt x="0" y="884335"/>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45" id="45"/>
              <p:cNvSpPr txBox="true"/>
              <p:nvPr/>
            </p:nvSpPr>
            <p:spPr>
              <a:xfrm>
                <a:off x="0" y="-38100"/>
                <a:ext cx="1416547" cy="96848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46" id="46"/>
            <p:cNvSpPr/>
            <p:nvPr/>
          </p:nvSpPr>
          <p:spPr>
            <a:xfrm>
              <a:off x="33515" y="3734021"/>
              <a:ext cx="5618943" cy="0"/>
            </a:xfrm>
            <a:prstGeom prst="line">
              <a:avLst/>
            </a:prstGeom>
            <a:ln cap="flat" w="51532">
              <a:solidFill>
                <a:srgbClr val="145DA0"/>
              </a:solidFill>
              <a:prstDash val="solid"/>
              <a:headEnd type="none" len="sm" w="sm"/>
              <a:tailEnd type="none" len="sm" w="sm"/>
            </a:ln>
          </p:spPr>
        </p:sp>
        <p:sp>
          <p:nvSpPr>
            <p:cNvPr name="AutoShape 47" id="47"/>
            <p:cNvSpPr/>
            <p:nvPr/>
          </p:nvSpPr>
          <p:spPr>
            <a:xfrm>
              <a:off x="33515" y="3785943"/>
              <a:ext cx="5618943" cy="0"/>
            </a:xfrm>
            <a:prstGeom prst="line">
              <a:avLst/>
            </a:prstGeom>
            <a:ln cap="flat" w="51532">
              <a:solidFill>
                <a:srgbClr val="145DA0"/>
              </a:solidFill>
              <a:prstDash val="solid"/>
              <a:headEnd type="none" len="sm" w="sm"/>
              <a:tailEnd type="none" len="sm" w="sm"/>
            </a:ln>
          </p:spPr>
        </p:sp>
        <p:sp>
          <p:nvSpPr>
            <p:cNvPr name="TextBox 48" id="48"/>
            <p:cNvSpPr txBox="true"/>
            <p:nvPr/>
          </p:nvSpPr>
          <p:spPr>
            <a:xfrm rot="0">
              <a:off x="422108" y="293647"/>
              <a:ext cx="4721690" cy="567756"/>
            </a:xfrm>
            <a:prstGeom prst="rect">
              <a:avLst/>
            </a:prstGeom>
          </p:spPr>
          <p:txBody>
            <a:bodyPr anchor="t" rtlCol="false" tIns="0" lIns="0" bIns="0" rIns="0">
              <a:spAutoFit/>
            </a:bodyPr>
            <a:lstStyle/>
            <a:p>
              <a:pPr algn="ctr">
                <a:lnSpc>
                  <a:spcPts val="3455"/>
                </a:lnSpc>
                <a:spcBef>
                  <a:spcPct val="0"/>
                </a:spcBef>
              </a:pPr>
              <a:r>
                <a:rPr lang="en-US" b="true" sz="2468">
                  <a:solidFill>
                    <a:srgbClr val="145DA0"/>
                  </a:solidFill>
                  <a:latin typeface="Poppins Bold"/>
                  <a:ea typeface="Poppins Bold"/>
                  <a:cs typeface="Poppins Bold"/>
                  <a:sym typeface="Poppins Bold"/>
                </a:rPr>
                <a:t>Docker</a:t>
              </a:r>
            </a:p>
          </p:txBody>
        </p:sp>
        <p:sp>
          <p:nvSpPr>
            <p:cNvPr name="TextBox 49" id="49"/>
            <p:cNvSpPr txBox="true"/>
            <p:nvPr/>
          </p:nvSpPr>
          <p:spPr>
            <a:xfrm rot="0">
              <a:off x="227811" y="1290957"/>
              <a:ext cx="5230350" cy="1492305"/>
            </a:xfrm>
            <a:prstGeom prst="rect">
              <a:avLst/>
            </a:prstGeom>
          </p:spPr>
          <p:txBody>
            <a:bodyPr anchor="t" rtlCol="false" tIns="0" lIns="0" bIns="0" rIns="0">
              <a:spAutoFit/>
            </a:bodyPr>
            <a:lstStyle/>
            <a:p>
              <a:pPr algn="l" marL="459920" indent="-229960" lvl="1">
                <a:lnSpc>
                  <a:spcPts val="2982"/>
                </a:lnSpc>
                <a:buFont typeface="Arial"/>
                <a:buChar char="•"/>
              </a:pPr>
              <a:r>
                <a:rPr lang="en-US" sz="2130" spc="-42">
                  <a:solidFill>
                    <a:srgbClr val="145DA0"/>
                  </a:solidFill>
                  <a:latin typeface="Poppins"/>
                  <a:ea typeface="Poppins"/>
                  <a:cs typeface="Poppins"/>
                  <a:sym typeface="Poppins"/>
                </a:rPr>
                <a:t>輕量化容器化環境</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可移植、可擴充的開發環境</a:t>
              </a:r>
            </a:p>
            <a:p>
              <a:pPr algn="l" marL="459920" indent="-229960" lvl="1">
                <a:lnSpc>
                  <a:spcPts val="2982"/>
                </a:lnSpc>
                <a:buFont typeface="Arial"/>
                <a:buChar char="•"/>
              </a:pPr>
              <a:r>
                <a:rPr lang="en-US" sz="2130" spc="-42">
                  <a:solidFill>
                    <a:srgbClr val="145DA0"/>
                  </a:solidFill>
                  <a:latin typeface="Poppins"/>
                  <a:ea typeface="Poppins"/>
                  <a:cs typeface="Poppins"/>
                  <a:sym typeface="Poppins"/>
                </a:rPr>
                <a:t>建立私有庫</a:t>
              </a:r>
            </a:p>
          </p:txBody>
        </p:sp>
      </p:grpSp>
      <p:sp>
        <p:nvSpPr>
          <p:cNvPr name="TextBox 50" id="50"/>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02612" y="4151632"/>
            <a:ext cx="13860755" cy="1983737"/>
            <a:chOff x="0" y="0"/>
            <a:chExt cx="18481007" cy="2644982"/>
          </a:xfrm>
        </p:grpSpPr>
        <p:sp>
          <p:nvSpPr>
            <p:cNvPr name="TextBox 4" id="4"/>
            <p:cNvSpPr txBox="true"/>
            <p:nvPr/>
          </p:nvSpPr>
          <p:spPr>
            <a:xfrm rot="0">
              <a:off x="0" y="-190500"/>
              <a:ext cx="18481007" cy="2290580"/>
            </a:xfrm>
            <a:prstGeom prst="rect">
              <a:avLst/>
            </a:prstGeom>
          </p:spPr>
          <p:txBody>
            <a:bodyPr anchor="t" rtlCol="false" tIns="0" lIns="0" bIns="0" rIns="0">
              <a:spAutoFit/>
            </a:bodyPr>
            <a:lstStyle/>
            <a:p>
              <a:pPr algn="l" marL="0" indent="0" lvl="0">
                <a:lnSpc>
                  <a:spcPts val="14510"/>
                </a:lnSpc>
                <a:spcBef>
                  <a:spcPct val="0"/>
                </a:spcBef>
              </a:pPr>
              <a:r>
                <a:rPr lang="en-US" b="true" sz="10364">
                  <a:solidFill>
                    <a:srgbClr val="051D40"/>
                  </a:solidFill>
                  <a:latin typeface="Montserrat Bold"/>
                  <a:ea typeface="Montserrat Bold"/>
                  <a:cs typeface="Montserrat Bold"/>
                  <a:sym typeface="Montserrat Bold"/>
                </a:rPr>
                <a:t>PROPOSED DESIGN</a:t>
              </a:r>
            </a:p>
          </p:txBody>
        </p:sp>
        <p:sp>
          <p:nvSpPr>
            <p:cNvPr name="TextBox 5" id="5"/>
            <p:cNvSpPr txBox="true"/>
            <p:nvPr/>
          </p:nvSpPr>
          <p:spPr>
            <a:xfrm rot="0">
              <a:off x="42896" y="2217555"/>
              <a:ext cx="6604672" cy="427427"/>
            </a:xfrm>
            <a:prstGeom prst="rect">
              <a:avLst/>
            </a:prstGeom>
          </p:spPr>
          <p:txBody>
            <a:bodyPr anchor="t" rtlCol="false" tIns="0" lIns="0" bIns="0" rIns="0">
              <a:spAutoFit/>
            </a:bodyPr>
            <a:lstStyle/>
            <a:p>
              <a:pPr algn="l" marL="0" indent="0" lvl="1">
                <a:lnSpc>
                  <a:spcPts val="2674"/>
                </a:lnSpc>
                <a:spcBef>
                  <a:spcPct val="0"/>
                </a:spcBef>
              </a:pPr>
              <a:r>
                <a:rPr lang="en-US" sz="1910" spc="-38">
                  <a:solidFill>
                    <a:srgbClr val="145DA0"/>
                  </a:solidFill>
                  <a:latin typeface="Poppins"/>
                  <a:ea typeface="Poppins"/>
                  <a:cs typeface="Poppins"/>
                  <a:sym typeface="Poppins"/>
                </a:rPr>
                <a:t>About us</a:t>
              </a:r>
            </a:p>
          </p:txBody>
        </p:sp>
      </p:grpSp>
      <p:grpSp>
        <p:nvGrpSpPr>
          <p:cNvPr name="Group 6" id="6"/>
          <p:cNvGrpSpPr/>
          <p:nvPr/>
        </p:nvGrpSpPr>
        <p:grpSpPr>
          <a:xfrm rot="0">
            <a:off x="12398912" y="0"/>
            <a:ext cx="5889088" cy="756959"/>
            <a:chOff x="0" y="0"/>
            <a:chExt cx="1551036" cy="199364"/>
          </a:xfrm>
        </p:grpSpPr>
        <p:sp>
          <p:nvSpPr>
            <p:cNvPr name="Freeform 7" id="7"/>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8" id="8"/>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398912" y="9530041"/>
            <a:ext cx="5889088" cy="756959"/>
            <a:chOff x="0" y="0"/>
            <a:chExt cx="1551036" cy="199364"/>
          </a:xfrm>
        </p:grpSpPr>
        <p:sp>
          <p:nvSpPr>
            <p:cNvPr name="Freeform 10" id="10"/>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11" id="11"/>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766494" y="9340175"/>
            <a:ext cx="21820987" cy="946825"/>
            <a:chOff x="0" y="0"/>
            <a:chExt cx="6110362" cy="265132"/>
          </a:xfrm>
        </p:grpSpPr>
        <p:sp>
          <p:nvSpPr>
            <p:cNvPr name="Freeform 3" id="3"/>
            <p:cNvSpPr/>
            <p:nvPr/>
          </p:nvSpPr>
          <p:spPr>
            <a:xfrm flipH="false" flipV="false" rot="0">
              <a:off x="0" y="0"/>
              <a:ext cx="6110362" cy="265132"/>
            </a:xfrm>
            <a:custGeom>
              <a:avLst/>
              <a:gdLst/>
              <a:ahLst/>
              <a:cxnLst/>
              <a:rect r="r" b="b" t="t" l="l"/>
              <a:pathLst>
                <a:path h="265132" w="6110362">
                  <a:moveTo>
                    <a:pt x="0" y="0"/>
                  </a:moveTo>
                  <a:lnTo>
                    <a:pt x="6110362" y="0"/>
                  </a:lnTo>
                  <a:lnTo>
                    <a:pt x="6110362" y="265132"/>
                  </a:lnTo>
                  <a:lnTo>
                    <a:pt x="0" y="265132"/>
                  </a:lnTo>
                  <a:close/>
                </a:path>
              </a:pathLst>
            </a:custGeom>
            <a:solidFill>
              <a:srgbClr val="145DA0"/>
            </a:solidFill>
            <a:ln cap="sq">
              <a:noFill/>
              <a:prstDash val="solid"/>
              <a:miter/>
            </a:ln>
          </p:spPr>
        </p:sp>
        <p:sp>
          <p:nvSpPr>
            <p:cNvPr name="TextBox 4" id="4"/>
            <p:cNvSpPr txBox="true"/>
            <p:nvPr/>
          </p:nvSpPr>
          <p:spPr>
            <a:xfrm>
              <a:off x="0" y="-38100"/>
              <a:ext cx="6110362"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766494" y="-816076"/>
            <a:ext cx="21820987" cy="1762900"/>
            <a:chOff x="0" y="0"/>
            <a:chExt cx="6110362" cy="493651"/>
          </a:xfrm>
        </p:grpSpPr>
        <p:sp>
          <p:nvSpPr>
            <p:cNvPr name="Freeform 6" id="6"/>
            <p:cNvSpPr/>
            <p:nvPr/>
          </p:nvSpPr>
          <p:spPr>
            <a:xfrm flipH="false" flipV="false" rot="0">
              <a:off x="0" y="0"/>
              <a:ext cx="6110362" cy="493651"/>
            </a:xfrm>
            <a:custGeom>
              <a:avLst/>
              <a:gdLst/>
              <a:ahLst/>
              <a:cxnLst/>
              <a:rect r="r" b="b" t="t" l="l"/>
              <a:pathLst>
                <a:path h="493651" w="6110362">
                  <a:moveTo>
                    <a:pt x="0" y="0"/>
                  </a:moveTo>
                  <a:lnTo>
                    <a:pt x="6110362" y="0"/>
                  </a:lnTo>
                  <a:lnTo>
                    <a:pt x="6110362" y="493651"/>
                  </a:lnTo>
                  <a:lnTo>
                    <a:pt x="0" y="493651"/>
                  </a:lnTo>
                  <a:close/>
                </a:path>
              </a:pathLst>
            </a:custGeom>
            <a:solidFill>
              <a:srgbClr val="145DA0"/>
            </a:solidFill>
            <a:ln cap="sq">
              <a:noFill/>
              <a:prstDash val="solid"/>
              <a:miter/>
            </a:ln>
          </p:spPr>
        </p:sp>
        <p:sp>
          <p:nvSpPr>
            <p:cNvPr name="TextBox 7" id="7"/>
            <p:cNvSpPr txBox="true"/>
            <p:nvPr/>
          </p:nvSpPr>
          <p:spPr>
            <a:xfrm>
              <a:off x="0" y="-38100"/>
              <a:ext cx="6110362" cy="531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3909032" y="3292653"/>
            <a:ext cx="10469936" cy="5234968"/>
          </a:xfrm>
          <a:custGeom>
            <a:avLst/>
            <a:gdLst/>
            <a:ahLst/>
            <a:cxnLst/>
            <a:rect r="r" b="b" t="t" l="l"/>
            <a:pathLst>
              <a:path h="5234968" w="10469936">
                <a:moveTo>
                  <a:pt x="0" y="0"/>
                </a:moveTo>
                <a:lnTo>
                  <a:pt x="10469936" y="0"/>
                </a:lnTo>
                <a:lnTo>
                  <a:pt x="10469936" y="5234968"/>
                </a:lnTo>
                <a:lnTo>
                  <a:pt x="0" y="5234968"/>
                </a:lnTo>
                <a:lnTo>
                  <a:pt x="0" y="0"/>
                </a:lnTo>
                <a:close/>
              </a:path>
            </a:pathLst>
          </a:custGeom>
          <a:blipFill>
            <a:blip r:embed="rId2"/>
            <a:stretch>
              <a:fillRect l="0" t="0" r="0" b="0"/>
            </a:stretch>
          </a:blipFill>
        </p:spPr>
      </p:sp>
      <p:sp>
        <p:nvSpPr>
          <p:cNvPr name="TextBox 9" id="9"/>
          <p:cNvSpPr txBox="true"/>
          <p:nvPr/>
        </p:nvSpPr>
        <p:spPr>
          <a:xfrm rot="0">
            <a:off x="1060644" y="1714961"/>
            <a:ext cx="7274437" cy="953134"/>
          </a:xfrm>
          <a:prstGeom prst="rect">
            <a:avLst/>
          </a:prstGeom>
        </p:spPr>
        <p:txBody>
          <a:bodyPr anchor="t" rtlCol="false" tIns="0" lIns="0" bIns="0" rIns="0">
            <a:spAutoFit/>
          </a:bodyPr>
          <a:lstStyle/>
          <a:p>
            <a:pPr algn="l" marL="0" indent="0" lvl="0">
              <a:lnSpc>
                <a:spcPts val="7840"/>
              </a:lnSpc>
              <a:spcBef>
                <a:spcPct val="0"/>
              </a:spcBef>
            </a:pPr>
            <a:r>
              <a:rPr lang="en-US" b="true" sz="5600">
                <a:solidFill>
                  <a:srgbClr val="051D40"/>
                </a:solidFill>
                <a:latin typeface="Montserrat Bold"/>
                <a:ea typeface="Montserrat Bold"/>
                <a:cs typeface="Montserrat Bold"/>
                <a:sym typeface="Montserrat Bold"/>
              </a:rPr>
              <a:t>Proposed Design</a:t>
            </a:r>
          </a:p>
        </p:txBody>
      </p:sp>
      <p:sp>
        <p:nvSpPr>
          <p:cNvPr name="TextBox 10" id="10"/>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23</a:t>
            </a:r>
          </a:p>
        </p:txBody>
      </p:sp>
      <p:sp>
        <p:nvSpPr>
          <p:cNvPr name="TextBox 11" id="11"/>
          <p:cNvSpPr txBox="true"/>
          <p:nvPr/>
        </p:nvSpPr>
        <p:spPr>
          <a:xfrm rot="0">
            <a:off x="1060644" y="2884719"/>
            <a:ext cx="3301901"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Noto Sans T Chinese Bold"/>
                <a:ea typeface="Noto Sans T Chinese Bold"/>
                <a:cs typeface="Noto Sans T Chinese Bold"/>
                <a:sym typeface="Noto Sans T Chinese Bold"/>
              </a:rPr>
              <a:t>系統架構圖</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5201579" y="904875"/>
            <a:ext cx="7884841" cy="1094740"/>
          </a:xfrm>
          <a:prstGeom prst="rect">
            <a:avLst/>
          </a:prstGeom>
        </p:spPr>
        <p:txBody>
          <a:bodyPr anchor="t" rtlCol="false" tIns="0" lIns="0" bIns="0" rIns="0">
            <a:spAutoFit/>
          </a:bodyPr>
          <a:lstStyle/>
          <a:p>
            <a:pPr algn="ctr" marL="0" indent="0" lvl="0">
              <a:lnSpc>
                <a:spcPts val="8959"/>
              </a:lnSpc>
              <a:spcBef>
                <a:spcPct val="0"/>
              </a:spcBef>
            </a:pPr>
            <a:r>
              <a:rPr lang="en-US" b="true" sz="6399">
                <a:solidFill>
                  <a:srgbClr val="00569E"/>
                </a:solidFill>
                <a:latin typeface="Montserrat Bold"/>
                <a:ea typeface="Montserrat Bold"/>
                <a:cs typeface="Montserrat Bold"/>
                <a:sym typeface="Montserrat Bold"/>
              </a:rPr>
              <a:t>LLM RAG pipeline</a:t>
            </a:r>
          </a:p>
        </p:txBody>
      </p:sp>
      <p:grpSp>
        <p:nvGrpSpPr>
          <p:cNvPr name="Group 6" id="6"/>
          <p:cNvGrpSpPr/>
          <p:nvPr/>
        </p:nvGrpSpPr>
        <p:grpSpPr>
          <a:xfrm rot="0">
            <a:off x="-2123887" y="-2346523"/>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5573718" y="7940477"/>
            <a:ext cx="4693046" cy="469304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0569E">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24</a:t>
            </a:r>
          </a:p>
        </p:txBody>
      </p:sp>
      <p:grpSp>
        <p:nvGrpSpPr>
          <p:cNvPr name="Group 13" id="13"/>
          <p:cNvGrpSpPr/>
          <p:nvPr/>
        </p:nvGrpSpPr>
        <p:grpSpPr>
          <a:xfrm rot="0">
            <a:off x="914385" y="2822766"/>
            <a:ext cx="3086100" cy="1543050"/>
            <a:chOff x="0" y="0"/>
            <a:chExt cx="812800" cy="406400"/>
          </a:xfrm>
        </p:grpSpPr>
        <p:sp>
          <p:nvSpPr>
            <p:cNvPr name="Freeform 14" id="14"/>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569E"/>
            </a:solidFill>
          </p:spPr>
        </p:sp>
        <p:sp>
          <p:nvSpPr>
            <p:cNvPr name="TextBox 15" id="15"/>
            <p:cNvSpPr txBox="true"/>
            <p:nvPr/>
          </p:nvSpPr>
          <p:spPr>
            <a:xfrm>
              <a:off x="0" y="-47625"/>
              <a:ext cx="812800" cy="454025"/>
            </a:xfrm>
            <a:prstGeom prst="rect">
              <a:avLst/>
            </a:prstGeom>
          </p:spPr>
          <p:txBody>
            <a:bodyPr anchor="ctr" rtlCol="false" tIns="50800" lIns="50800" bIns="50800" rIns="50800"/>
            <a:lstStyle/>
            <a:p>
              <a:pPr algn="ctr">
                <a:lnSpc>
                  <a:spcPts val="3919"/>
                </a:lnSpc>
              </a:pPr>
              <a:r>
                <a:rPr lang="en-US" b="true" sz="2799">
                  <a:solidFill>
                    <a:srgbClr val="FFFFFF"/>
                  </a:solidFill>
                  <a:latin typeface="Montserrat Bold"/>
                  <a:ea typeface="Montserrat Bold"/>
                  <a:cs typeface="Montserrat Bold"/>
                  <a:sym typeface="Montserrat Bold"/>
                </a:rPr>
                <a:t>Query 分析</a:t>
              </a:r>
            </a:p>
          </p:txBody>
        </p:sp>
      </p:grpSp>
      <p:grpSp>
        <p:nvGrpSpPr>
          <p:cNvPr name="Group 16" id="16"/>
          <p:cNvGrpSpPr/>
          <p:nvPr/>
        </p:nvGrpSpPr>
        <p:grpSpPr>
          <a:xfrm rot="0">
            <a:off x="5359390" y="2822766"/>
            <a:ext cx="3086100" cy="1543050"/>
            <a:chOff x="0" y="0"/>
            <a:chExt cx="812800" cy="406400"/>
          </a:xfrm>
        </p:grpSpPr>
        <p:sp>
          <p:nvSpPr>
            <p:cNvPr name="Freeform 17" id="17"/>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569E"/>
            </a:solidFill>
          </p:spPr>
        </p:sp>
        <p:sp>
          <p:nvSpPr>
            <p:cNvPr name="TextBox 18" id="18"/>
            <p:cNvSpPr txBox="true"/>
            <p:nvPr/>
          </p:nvSpPr>
          <p:spPr>
            <a:xfrm>
              <a:off x="0" y="-47625"/>
              <a:ext cx="812800" cy="454025"/>
            </a:xfrm>
            <a:prstGeom prst="rect">
              <a:avLst/>
            </a:prstGeom>
          </p:spPr>
          <p:txBody>
            <a:bodyPr anchor="ctr" rtlCol="false" tIns="50800" lIns="50800" bIns="50800" rIns="50800"/>
            <a:lstStyle/>
            <a:p>
              <a:pPr algn="ctr">
                <a:lnSpc>
                  <a:spcPts val="3919"/>
                </a:lnSpc>
              </a:pPr>
              <a:r>
                <a:rPr lang="en-US" b="true" sz="2799">
                  <a:solidFill>
                    <a:srgbClr val="FFFFFF"/>
                  </a:solidFill>
                  <a:latin typeface="Montserrat Bold"/>
                  <a:ea typeface="Montserrat Bold"/>
                  <a:cs typeface="Montserrat Bold"/>
                  <a:sym typeface="Montserrat Bold"/>
                </a:rPr>
                <a:t>檢索向量資料庫</a:t>
              </a:r>
            </a:p>
          </p:txBody>
        </p:sp>
      </p:grpSp>
      <p:grpSp>
        <p:nvGrpSpPr>
          <p:cNvPr name="Group 19" id="19"/>
          <p:cNvGrpSpPr/>
          <p:nvPr/>
        </p:nvGrpSpPr>
        <p:grpSpPr>
          <a:xfrm rot="0">
            <a:off x="9804395" y="2822766"/>
            <a:ext cx="3086100" cy="1543050"/>
            <a:chOff x="0" y="0"/>
            <a:chExt cx="812800" cy="406400"/>
          </a:xfrm>
        </p:grpSpPr>
        <p:sp>
          <p:nvSpPr>
            <p:cNvPr name="Freeform 20" id="20"/>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569E"/>
            </a:solidFill>
          </p:spPr>
        </p:sp>
        <p:sp>
          <p:nvSpPr>
            <p:cNvPr name="TextBox 21" id="21"/>
            <p:cNvSpPr txBox="true"/>
            <p:nvPr/>
          </p:nvSpPr>
          <p:spPr>
            <a:xfrm>
              <a:off x="0" y="-47625"/>
              <a:ext cx="812800" cy="454025"/>
            </a:xfrm>
            <a:prstGeom prst="rect">
              <a:avLst/>
            </a:prstGeom>
          </p:spPr>
          <p:txBody>
            <a:bodyPr anchor="ctr" rtlCol="false" tIns="50800" lIns="50800" bIns="50800" rIns="50800"/>
            <a:lstStyle/>
            <a:p>
              <a:pPr algn="ctr">
                <a:lnSpc>
                  <a:spcPts val="3919"/>
                </a:lnSpc>
              </a:pPr>
              <a:r>
                <a:rPr lang="en-US" b="true" sz="2799">
                  <a:solidFill>
                    <a:srgbClr val="FFFFFF"/>
                  </a:solidFill>
                  <a:latin typeface="Montserrat Bold"/>
                  <a:ea typeface="Montserrat Bold"/>
                  <a:cs typeface="Montserrat Bold"/>
                  <a:sym typeface="Montserrat Bold"/>
                </a:rPr>
                <a:t>Prompt 組合</a:t>
              </a:r>
            </a:p>
          </p:txBody>
        </p:sp>
      </p:grpSp>
      <p:grpSp>
        <p:nvGrpSpPr>
          <p:cNvPr name="Group 22" id="22"/>
          <p:cNvGrpSpPr/>
          <p:nvPr/>
        </p:nvGrpSpPr>
        <p:grpSpPr>
          <a:xfrm rot="0">
            <a:off x="14249400" y="2822766"/>
            <a:ext cx="3086100" cy="1543050"/>
            <a:chOff x="0" y="0"/>
            <a:chExt cx="812800" cy="406400"/>
          </a:xfrm>
        </p:grpSpPr>
        <p:sp>
          <p:nvSpPr>
            <p:cNvPr name="Freeform 23" id="23"/>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569E"/>
            </a:solidFill>
          </p:spPr>
        </p:sp>
        <p:sp>
          <p:nvSpPr>
            <p:cNvPr name="TextBox 24" id="24"/>
            <p:cNvSpPr txBox="true"/>
            <p:nvPr/>
          </p:nvSpPr>
          <p:spPr>
            <a:xfrm>
              <a:off x="0" y="-47625"/>
              <a:ext cx="812800" cy="454025"/>
            </a:xfrm>
            <a:prstGeom prst="rect">
              <a:avLst/>
            </a:prstGeom>
          </p:spPr>
          <p:txBody>
            <a:bodyPr anchor="ctr" rtlCol="false" tIns="50800" lIns="50800" bIns="50800" rIns="50800"/>
            <a:lstStyle/>
            <a:p>
              <a:pPr algn="ctr">
                <a:lnSpc>
                  <a:spcPts val="3919"/>
                </a:lnSpc>
              </a:pPr>
              <a:r>
                <a:rPr lang="en-US" b="true" sz="2799">
                  <a:solidFill>
                    <a:srgbClr val="FFFFFF"/>
                  </a:solidFill>
                  <a:latin typeface="Montserrat Bold"/>
                  <a:ea typeface="Montserrat Bold"/>
                  <a:cs typeface="Montserrat Bold"/>
                  <a:sym typeface="Montserrat Bold"/>
                </a:rPr>
                <a:t>LLM生成回答</a:t>
              </a:r>
            </a:p>
          </p:txBody>
        </p:sp>
      </p:grpSp>
      <p:sp>
        <p:nvSpPr>
          <p:cNvPr name="AutoShape 25" id="25"/>
          <p:cNvSpPr/>
          <p:nvPr/>
        </p:nvSpPr>
        <p:spPr>
          <a:xfrm>
            <a:off x="4217024" y="3627628"/>
            <a:ext cx="925829" cy="0"/>
          </a:xfrm>
          <a:prstGeom prst="line">
            <a:avLst/>
          </a:prstGeom>
          <a:ln cap="flat" w="66675">
            <a:solidFill>
              <a:srgbClr val="CCCCCC"/>
            </a:solidFill>
            <a:prstDash val="solid"/>
            <a:headEnd type="none" len="sm" w="sm"/>
            <a:tailEnd type="arrow" len="sm" w="med"/>
          </a:ln>
        </p:spPr>
      </p:sp>
      <p:sp>
        <p:nvSpPr>
          <p:cNvPr name="AutoShape 26" id="26"/>
          <p:cNvSpPr/>
          <p:nvPr/>
        </p:nvSpPr>
        <p:spPr>
          <a:xfrm>
            <a:off x="8662028" y="3560953"/>
            <a:ext cx="925829" cy="0"/>
          </a:xfrm>
          <a:prstGeom prst="line">
            <a:avLst/>
          </a:prstGeom>
          <a:ln cap="flat" w="66675">
            <a:solidFill>
              <a:srgbClr val="CCCCCC"/>
            </a:solidFill>
            <a:prstDash val="solid"/>
            <a:headEnd type="none" len="sm" w="sm"/>
            <a:tailEnd type="arrow" len="sm" w="med"/>
          </a:ln>
        </p:spPr>
      </p:sp>
      <p:sp>
        <p:nvSpPr>
          <p:cNvPr name="AutoShape 27" id="27"/>
          <p:cNvSpPr/>
          <p:nvPr/>
        </p:nvSpPr>
        <p:spPr>
          <a:xfrm>
            <a:off x="13107033" y="3527616"/>
            <a:ext cx="925829" cy="0"/>
          </a:xfrm>
          <a:prstGeom prst="line">
            <a:avLst/>
          </a:prstGeom>
          <a:ln cap="flat" w="66675">
            <a:solidFill>
              <a:srgbClr val="CCCCCC"/>
            </a:solidFill>
            <a:prstDash val="solid"/>
            <a:headEnd type="none" len="sm" w="sm"/>
            <a:tailEnd type="arrow" len="sm" w="med"/>
          </a:ln>
        </p:spPr>
      </p:sp>
      <p:sp>
        <p:nvSpPr>
          <p:cNvPr name="TextBox 28" id="28"/>
          <p:cNvSpPr txBox="true"/>
          <p:nvPr/>
        </p:nvSpPr>
        <p:spPr>
          <a:xfrm rot="0">
            <a:off x="714360" y="4775391"/>
            <a:ext cx="3502663" cy="2101215"/>
          </a:xfrm>
          <a:prstGeom prst="rect">
            <a:avLst/>
          </a:prstGeom>
        </p:spPr>
        <p:txBody>
          <a:bodyPr anchor="t" rtlCol="false" tIns="0" lIns="0" bIns="0" rIns="0">
            <a:spAutoFit/>
          </a:bodyPr>
          <a:lstStyle/>
          <a:p>
            <a:pPr algn="l" marL="518160" indent="-259080" lvl="1">
              <a:lnSpc>
                <a:spcPts val="3359"/>
              </a:lnSpc>
              <a:buFont typeface="Arial"/>
              <a:buChar char="•"/>
            </a:pPr>
            <a:r>
              <a:rPr lang="en-US" sz="2400" spc="-48">
                <a:solidFill>
                  <a:srgbClr val="000000"/>
                </a:solidFill>
                <a:latin typeface="Poppins"/>
                <a:ea typeface="Poppins"/>
                <a:cs typeface="Poppins"/>
                <a:sym typeface="Poppins"/>
              </a:rPr>
              <a:t>將輸入的自然語言查詢，透過Embedding Model轉換成向量。</a:t>
            </a:r>
          </a:p>
          <a:p>
            <a:pPr algn="l" marL="518160" indent="-259080" lvl="1">
              <a:lnSpc>
                <a:spcPts val="3359"/>
              </a:lnSpc>
              <a:buFont typeface="Arial"/>
              <a:buChar char="•"/>
            </a:pPr>
            <a:r>
              <a:rPr lang="en-US" sz="2400" spc="-48">
                <a:solidFill>
                  <a:srgbClr val="000000"/>
                </a:solidFill>
                <a:latin typeface="Poppins"/>
                <a:ea typeface="Poppins"/>
                <a:cs typeface="Poppins"/>
                <a:sym typeface="Poppins"/>
              </a:rPr>
              <a:t>生成對應的向量查詢語句。</a:t>
            </a:r>
          </a:p>
        </p:txBody>
      </p:sp>
      <p:sp>
        <p:nvSpPr>
          <p:cNvPr name="TextBox 29" id="29"/>
          <p:cNvSpPr txBox="true"/>
          <p:nvPr/>
        </p:nvSpPr>
        <p:spPr>
          <a:xfrm rot="0">
            <a:off x="5159365" y="4775391"/>
            <a:ext cx="3765821" cy="3358515"/>
          </a:xfrm>
          <a:prstGeom prst="rect">
            <a:avLst/>
          </a:prstGeom>
        </p:spPr>
        <p:txBody>
          <a:bodyPr anchor="t" rtlCol="false" tIns="0" lIns="0" bIns="0" rIns="0">
            <a:spAutoFit/>
          </a:bodyPr>
          <a:lstStyle/>
          <a:p>
            <a:pPr algn="l" marL="518160" indent="-259080" lvl="1">
              <a:lnSpc>
                <a:spcPts val="3359"/>
              </a:lnSpc>
              <a:buFont typeface="Arial"/>
              <a:buChar char="•"/>
            </a:pPr>
            <a:r>
              <a:rPr lang="en-US" sz="2400" spc="-48">
                <a:solidFill>
                  <a:srgbClr val="000000"/>
                </a:solidFill>
                <a:latin typeface="Poppins"/>
                <a:ea typeface="Poppins"/>
                <a:cs typeface="Poppins"/>
                <a:sym typeface="Poppins"/>
              </a:rPr>
              <a:t>計算 Query向量與資料庫向量之間的相似度。</a:t>
            </a:r>
          </a:p>
          <a:p>
            <a:pPr algn="l" marL="518160" indent="-259080" lvl="1">
              <a:lnSpc>
                <a:spcPts val="3359"/>
              </a:lnSpc>
              <a:buFont typeface="Arial"/>
              <a:buChar char="•"/>
            </a:pPr>
            <a:r>
              <a:rPr lang="en-US" sz="2400" spc="-48">
                <a:solidFill>
                  <a:srgbClr val="000000"/>
                </a:solidFill>
                <a:latin typeface="Poppins"/>
                <a:ea typeface="Poppins"/>
                <a:cs typeface="Poppins"/>
                <a:sym typeface="Poppins"/>
              </a:rPr>
              <a:t>取出相似度最高的 k 筆資料。</a:t>
            </a:r>
          </a:p>
          <a:p>
            <a:pPr algn="l" marL="518160" indent="-259080" lvl="1">
              <a:lnSpc>
                <a:spcPts val="3359"/>
              </a:lnSpc>
              <a:buFont typeface="Arial"/>
              <a:buChar char="•"/>
            </a:pPr>
            <a:r>
              <a:rPr lang="en-US" sz="2400" spc="-48">
                <a:solidFill>
                  <a:srgbClr val="000000"/>
                </a:solidFill>
                <a:latin typeface="Poppins"/>
                <a:ea typeface="Poppins"/>
                <a:cs typeface="Poppins"/>
                <a:sym typeface="Poppins"/>
              </a:rPr>
              <a:t>常見相似度度量方式 :                   Cosine Similarity或 Euclidean Distance 。</a:t>
            </a:r>
          </a:p>
          <a:p>
            <a:pPr algn="l">
              <a:lnSpc>
                <a:spcPts val="3359"/>
              </a:lnSpc>
            </a:pPr>
          </a:p>
        </p:txBody>
      </p:sp>
      <p:sp>
        <p:nvSpPr>
          <p:cNvPr name="TextBox 30" id="30"/>
          <p:cNvSpPr txBox="true"/>
          <p:nvPr/>
        </p:nvSpPr>
        <p:spPr>
          <a:xfrm rot="0">
            <a:off x="9604370" y="4775391"/>
            <a:ext cx="3837592" cy="2520315"/>
          </a:xfrm>
          <a:prstGeom prst="rect">
            <a:avLst/>
          </a:prstGeom>
        </p:spPr>
        <p:txBody>
          <a:bodyPr anchor="t" rtlCol="false" tIns="0" lIns="0" bIns="0" rIns="0">
            <a:spAutoFit/>
          </a:bodyPr>
          <a:lstStyle/>
          <a:p>
            <a:pPr algn="l" marL="518160" indent="-259080" lvl="1">
              <a:lnSpc>
                <a:spcPts val="3359"/>
              </a:lnSpc>
              <a:buFont typeface="Arial"/>
              <a:buChar char="•"/>
            </a:pPr>
            <a:r>
              <a:rPr lang="en-US" sz="2400" spc="-48">
                <a:solidFill>
                  <a:srgbClr val="000000"/>
                </a:solidFill>
                <a:latin typeface="Poppins"/>
                <a:ea typeface="Poppins"/>
                <a:cs typeface="Poppins"/>
                <a:sym typeface="Poppins"/>
              </a:rPr>
              <a:t>使用LangChain的 PromptTemplate 。</a:t>
            </a:r>
          </a:p>
          <a:p>
            <a:pPr algn="l" marL="518160" indent="-259080" lvl="1">
              <a:lnSpc>
                <a:spcPts val="3359"/>
              </a:lnSpc>
              <a:buFont typeface="Arial"/>
              <a:buChar char="•"/>
            </a:pPr>
            <a:r>
              <a:rPr lang="en-US" sz="2400" spc="-48">
                <a:solidFill>
                  <a:srgbClr val="000000"/>
                </a:solidFill>
                <a:latin typeface="Poppins"/>
                <a:ea typeface="Poppins"/>
                <a:cs typeface="Poppins"/>
                <a:sym typeface="Poppins"/>
              </a:rPr>
              <a:t>將「系統指令/模型角色」「使用者查詢」「檢索到的知識內容」整理成自然的prompt 。</a:t>
            </a:r>
          </a:p>
        </p:txBody>
      </p:sp>
      <p:sp>
        <p:nvSpPr>
          <p:cNvPr name="TextBox 31" id="31"/>
          <p:cNvSpPr txBox="true"/>
          <p:nvPr/>
        </p:nvSpPr>
        <p:spPr>
          <a:xfrm rot="0">
            <a:off x="14032862" y="4775391"/>
            <a:ext cx="3593032" cy="2101215"/>
          </a:xfrm>
          <a:prstGeom prst="rect">
            <a:avLst/>
          </a:prstGeom>
        </p:spPr>
        <p:txBody>
          <a:bodyPr anchor="t" rtlCol="false" tIns="0" lIns="0" bIns="0" rIns="0">
            <a:spAutoFit/>
          </a:bodyPr>
          <a:lstStyle/>
          <a:p>
            <a:pPr algn="l" marL="518160" indent="-259080" lvl="1">
              <a:lnSpc>
                <a:spcPts val="3359"/>
              </a:lnSpc>
              <a:buFont typeface="Arial"/>
              <a:buChar char="•"/>
            </a:pPr>
            <a:r>
              <a:rPr lang="en-US" sz="2400" spc="-48">
                <a:solidFill>
                  <a:srgbClr val="000000"/>
                </a:solidFill>
                <a:latin typeface="Poppins"/>
                <a:ea typeface="Poppins"/>
                <a:cs typeface="Poppins"/>
                <a:sym typeface="Poppins"/>
              </a:rPr>
              <a:t>模型依據整理好的 Prompt，使用查詢向量資料庫得到的知識上下文，產生自然語言回答，作為最終輸出。</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738249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25</a:t>
            </a:r>
          </a:p>
        </p:txBody>
      </p:sp>
      <p:grpSp>
        <p:nvGrpSpPr>
          <p:cNvPr name="Group 3" id="3"/>
          <p:cNvGrpSpPr/>
          <p:nvPr/>
        </p:nvGrpSpPr>
        <p:grpSpPr>
          <a:xfrm rot="0">
            <a:off x="-1766494" y="9340175"/>
            <a:ext cx="21820987" cy="946825"/>
            <a:chOff x="0" y="0"/>
            <a:chExt cx="6110362" cy="265132"/>
          </a:xfrm>
        </p:grpSpPr>
        <p:sp>
          <p:nvSpPr>
            <p:cNvPr name="Freeform 4" id="4"/>
            <p:cNvSpPr/>
            <p:nvPr/>
          </p:nvSpPr>
          <p:spPr>
            <a:xfrm flipH="false" flipV="false" rot="0">
              <a:off x="0" y="0"/>
              <a:ext cx="6110362" cy="265132"/>
            </a:xfrm>
            <a:custGeom>
              <a:avLst/>
              <a:gdLst/>
              <a:ahLst/>
              <a:cxnLst/>
              <a:rect r="r" b="b" t="t" l="l"/>
              <a:pathLst>
                <a:path h="265132" w="6110362">
                  <a:moveTo>
                    <a:pt x="0" y="0"/>
                  </a:moveTo>
                  <a:lnTo>
                    <a:pt x="6110362" y="0"/>
                  </a:lnTo>
                  <a:lnTo>
                    <a:pt x="6110362" y="265132"/>
                  </a:lnTo>
                  <a:lnTo>
                    <a:pt x="0" y="265132"/>
                  </a:lnTo>
                  <a:close/>
                </a:path>
              </a:pathLst>
            </a:custGeom>
            <a:solidFill>
              <a:srgbClr val="145DA0"/>
            </a:solidFill>
            <a:ln cap="sq">
              <a:noFill/>
              <a:prstDash val="solid"/>
              <a:miter/>
            </a:ln>
          </p:spPr>
        </p:sp>
        <p:sp>
          <p:nvSpPr>
            <p:cNvPr name="TextBox 5" id="5"/>
            <p:cNvSpPr txBox="true"/>
            <p:nvPr/>
          </p:nvSpPr>
          <p:spPr>
            <a:xfrm>
              <a:off x="0" y="-38100"/>
              <a:ext cx="6110362"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766494" y="-816076"/>
            <a:ext cx="21820987" cy="1762900"/>
            <a:chOff x="0" y="0"/>
            <a:chExt cx="6110362" cy="493651"/>
          </a:xfrm>
        </p:grpSpPr>
        <p:sp>
          <p:nvSpPr>
            <p:cNvPr name="Freeform 7" id="7"/>
            <p:cNvSpPr/>
            <p:nvPr/>
          </p:nvSpPr>
          <p:spPr>
            <a:xfrm flipH="false" flipV="false" rot="0">
              <a:off x="0" y="0"/>
              <a:ext cx="6110362" cy="493651"/>
            </a:xfrm>
            <a:custGeom>
              <a:avLst/>
              <a:gdLst/>
              <a:ahLst/>
              <a:cxnLst/>
              <a:rect r="r" b="b" t="t" l="l"/>
              <a:pathLst>
                <a:path h="493651" w="6110362">
                  <a:moveTo>
                    <a:pt x="0" y="0"/>
                  </a:moveTo>
                  <a:lnTo>
                    <a:pt x="6110362" y="0"/>
                  </a:lnTo>
                  <a:lnTo>
                    <a:pt x="6110362" y="493651"/>
                  </a:lnTo>
                  <a:lnTo>
                    <a:pt x="0" y="493651"/>
                  </a:lnTo>
                  <a:close/>
                </a:path>
              </a:pathLst>
            </a:custGeom>
            <a:solidFill>
              <a:srgbClr val="145DA0"/>
            </a:solidFill>
            <a:ln cap="sq">
              <a:noFill/>
              <a:prstDash val="solid"/>
              <a:miter/>
            </a:ln>
          </p:spPr>
        </p:sp>
        <p:sp>
          <p:nvSpPr>
            <p:cNvPr name="TextBox 8" id="8"/>
            <p:cNvSpPr txBox="true"/>
            <p:nvPr/>
          </p:nvSpPr>
          <p:spPr>
            <a:xfrm>
              <a:off x="0" y="-38100"/>
              <a:ext cx="6110362" cy="531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2264426" y="4204437"/>
            <a:ext cx="1278831" cy="1096398"/>
            <a:chOff x="0" y="0"/>
            <a:chExt cx="474022" cy="406400"/>
          </a:xfrm>
        </p:grpSpPr>
        <p:sp>
          <p:nvSpPr>
            <p:cNvPr name="Freeform 10" id="10"/>
            <p:cNvSpPr/>
            <p:nvPr/>
          </p:nvSpPr>
          <p:spPr>
            <a:xfrm flipH="false" flipV="false" rot="0">
              <a:off x="0" y="0"/>
              <a:ext cx="474022" cy="406400"/>
            </a:xfrm>
            <a:custGeom>
              <a:avLst/>
              <a:gdLst/>
              <a:ahLst/>
              <a:cxnLst/>
              <a:rect r="r" b="b" t="t" l="l"/>
              <a:pathLst>
                <a:path h="406400" w="474022">
                  <a:moveTo>
                    <a:pt x="203200" y="0"/>
                  </a:moveTo>
                  <a:lnTo>
                    <a:pt x="270822" y="0"/>
                  </a:lnTo>
                  <a:cubicBezTo>
                    <a:pt x="324714" y="0"/>
                    <a:pt x="376399" y="21409"/>
                    <a:pt x="414506" y="59516"/>
                  </a:cubicBezTo>
                  <a:cubicBezTo>
                    <a:pt x="452614" y="97623"/>
                    <a:pt x="474022" y="149308"/>
                    <a:pt x="474022" y="203200"/>
                  </a:cubicBezTo>
                  <a:lnTo>
                    <a:pt x="474022" y="203200"/>
                  </a:lnTo>
                  <a:cubicBezTo>
                    <a:pt x="474022" y="315424"/>
                    <a:pt x="383046" y="406400"/>
                    <a:pt x="270822" y="406400"/>
                  </a:cubicBezTo>
                  <a:lnTo>
                    <a:pt x="203200" y="406400"/>
                  </a:lnTo>
                  <a:cubicBezTo>
                    <a:pt x="90976" y="406400"/>
                    <a:pt x="0" y="315424"/>
                    <a:pt x="0" y="203200"/>
                  </a:cubicBezTo>
                  <a:lnTo>
                    <a:pt x="0" y="203200"/>
                  </a:lnTo>
                  <a:cubicBezTo>
                    <a:pt x="0" y="90976"/>
                    <a:pt x="90976" y="0"/>
                    <a:pt x="203200" y="0"/>
                  </a:cubicBezTo>
                  <a:close/>
                </a:path>
              </a:pathLst>
            </a:custGeom>
            <a:solidFill>
              <a:srgbClr val="00569E"/>
            </a:solidFill>
          </p:spPr>
        </p:sp>
        <p:sp>
          <p:nvSpPr>
            <p:cNvPr name="TextBox 11" id="11"/>
            <p:cNvSpPr txBox="true"/>
            <p:nvPr/>
          </p:nvSpPr>
          <p:spPr>
            <a:xfrm>
              <a:off x="0" y="-38100"/>
              <a:ext cx="474022" cy="444500"/>
            </a:xfrm>
            <a:prstGeom prst="rect">
              <a:avLst/>
            </a:prstGeom>
          </p:spPr>
          <p:txBody>
            <a:bodyPr anchor="ctr" rtlCol="false" tIns="50800" lIns="50800" bIns="50800" rIns="50800"/>
            <a:lstStyle/>
            <a:p>
              <a:pPr algn="ctr">
                <a:lnSpc>
                  <a:spcPts val="3359"/>
                </a:lnSpc>
              </a:pPr>
              <a:r>
                <a:rPr lang="en-US" b="true" sz="2400">
                  <a:solidFill>
                    <a:srgbClr val="FFFFFF"/>
                  </a:solidFill>
                  <a:latin typeface="Montserrat Bold"/>
                  <a:ea typeface="Montserrat Bold"/>
                  <a:cs typeface="Montserrat Bold"/>
                  <a:sym typeface="Montserrat Bold"/>
                </a:rPr>
                <a:t>HTML</a:t>
              </a:r>
            </a:p>
          </p:txBody>
        </p:sp>
      </p:grpSp>
      <p:grpSp>
        <p:nvGrpSpPr>
          <p:cNvPr name="Group 12" id="12"/>
          <p:cNvGrpSpPr/>
          <p:nvPr/>
        </p:nvGrpSpPr>
        <p:grpSpPr>
          <a:xfrm rot="0">
            <a:off x="2264426" y="6976051"/>
            <a:ext cx="1278831" cy="1012932"/>
            <a:chOff x="0" y="0"/>
            <a:chExt cx="474022" cy="375462"/>
          </a:xfrm>
        </p:grpSpPr>
        <p:sp>
          <p:nvSpPr>
            <p:cNvPr name="Freeform 13" id="13"/>
            <p:cNvSpPr/>
            <p:nvPr/>
          </p:nvSpPr>
          <p:spPr>
            <a:xfrm flipH="false" flipV="false" rot="0">
              <a:off x="0" y="0"/>
              <a:ext cx="474022" cy="375462"/>
            </a:xfrm>
            <a:custGeom>
              <a:avLst/>
              <a:gdLst/>
              <a:ahLst/>
              <a:cxnLst/>
              <a:rect r="r" b="b" t="t" l="l"/>
              <a:pathLst>
                <a:path h="375462" w="474022">
                  <a:moveTo>
                    <a:pt x="187731" y="0"/>
                  </a:moveTo>
                  <a:lnTo>
                    <a:pt x="286291" y="0"/>
                  </a:lnTo>
                  <a:cubicBezTo>
                    <a:pt x="336081" y="0"/>
                    <a:pt x="383831" y="19779"/>
                    <a:pt x="419037" y="54985"/>
                  </a:cubicBezTo>
                  <a:cubicBezTo>
                    <a:pt x="454243" y="90191"/>
                    <a:pt x="474022" y="137942"/>
                    <a:pt x="474022" y="187731"/>
                  </a:cubicBezTo>
                  <a:lnTo>
                    <a:pt x="474022" y="187731"/>
                  </a:lnTo>
                  <a:cubicBezTo>
                    <a:pt x="474022" y="291412"/>
                    <a:pt x="389972" y="375462"/>
                    <a:pt x="286291" y="375462"/>
                  </a:cubicBezTo>
                  <a:lnTo>
                    <a:pt x="187731" y="375462"/>
                  </a:lnTo>
                  <a:cubicBezTo>
                    <a:pt x="84050" y="375462"/>
                    <a:pt x="0" y="291412"/>
                    <a:pt x="0" y="187731"/>
                  </a:cubicBezTo>
                  <a:lnTo>
                    <a:pt x="0" y="187731"/>
                  </a:lnTo>
                  <a:cubicBezTo>
                    <a:pt x="0" y="84050"/>
                    <a:pt x="84050" y="0"/>
                    <a:pt x="187731" y="0"/>
                  </a:cubicBezTo>
                  <a:close/>
                </a:path>
              </a:pathLst>
            </a:custGeom>
            <a:solidFill>
              <a:srgbClr val="00569E"/>
            </a:solidFill>
          </p:spPr>
        </p:sp>
        <p:sp>
          <p:nvSpPr>
            <p:cNvPr name="TextBox 14" id="14"/>
            <p:cNvSpPr txBox="true"/>
            <p:nvPr/>
          </p:nvSpPr>
          <p:spPr>
            <a:xfrm>
              <a:off x="0" y="-38100"/>
              <a:ext cx="474022" cy="413562"/>
            </a:xfrm>
            <a:prstGeom prst="rect">
              <a:avLst/>
            </a:prstGeom>
          </p:spPr>
          <p:txBody>
            <a:bodyPr anchor="ctr" rtlCol="false" tIns="50800" lIns="50800" bIns="50800" rIns="50800"/>
            <a:lstStyle/>
            <a:p>
              <a:pPr algn="ctr">
                <a:lnSpc>
                  <a:spcPts val="3359"/>
                </a:lnSpc>
              </a:pPr>
              <a:r>
                <a:rPr lang="en-US" b="true" sz="2400">
                  <a:solidFill>
                    <a:srgbClr val="FFFFFF"/>
                  </a:solidFill>
                  <a:latin typeface="Montserrat Bold"/>
                  <a:ea typeface="Montserrat Bold"/>
                  <a:cs typeface="Montserrat Bold"/>
                  <a:sym typeface="Montserrat Bold"/>
                </a:rPr>
                <a:t>PDF</a:t>
              </a:r>
            </a:p>
          </p:txBody>
        </p:sp>
      </p:grpSp>
      <p:sp>
        <p:nvSpPr>
          <p:cNvPr name="AutoShape 15" id="15"/>
          <p:cNvSpPr/>
          <p:nvPr/>
        </p:nvSpPr>
        <p:spPr>
          <a:xfrm>
            <a:off x="3543257" y="4752636"/>
            <a:ext cx="504825" cy="0"/>
          </a:xfrm>
          <a:prstGeom prst="line">
            <a:avLst/>
          </a:prstGeom>
          <a:ln cap="flat" w="38100">
            <a:solidFill>
              <a:srgbClr val="000000"/>
            </a:solidFill>
            <a:prstDash val="solid"/>
            <a:headEnd type="none" len="sm" w="sm"/>
            <a:tailEnd type="arrow" len="sm" w="med"/>
          </a:ln>
        </p:spPr>
      </p:sp>
      <p:grpSp>
        <p:nvGrpSpPr>
          <p:cNvPr name="Group 16" id="16"/>
          <p:cNvGrpSpPr/>
          <p:nvPr/>
        </p:nvGrpSpPr>
        <p:grpSpPr>
          <a:xfrm rot="0">
            <a:off x="4048082" y="4204437"/>
            <a:ext cx="2192796" cy="1096398"/>
            <a:chOff x="0" y="0"/>
            <a:chExt cx="812800" cy="406400"/>
          </a:xfrm>
        </p:grpSpPr>
        <p:sp>
          <p:nvSpPr>
            <p:cNvPr name="Freeform 17" id="17"/>
            <p:cNvSpPr/>
            <p:nvPr/>
          </p:nvSpPr>
          <p:spPr>
            <a:xfrm flipH="false" flipV="false" rot="0">
              <a:off x="0" y="0"/>
              <a:ext cx="812800" cy="406400"/>
            </a:xfrm>
            <a:custGeom>
              <a:avLst/>
              <a:gdLst/>
              <a:ahLst/>
              <a:cxnLst/>
              <a:rect r="r" b="b" t="t" l="l"/>
              <a:pathLst>
                <a:path h="406400" w="812800">
                  <a:moveTo>
                    <a:pt x="127000" y="0"/>
                  </a:moveTo>
                  <a:lnTo>
                    <a:pt x="685800" y="0"/>
                  </a:lnTo>
                  <a:cubicBezTo>
                    <a:pt x="755940" y="0"/>
                    <a:pt x="812800" y="56860"/>
                    <a:pt x="812800" y="127000"/>
                  </a:cubicBezTo>
                  <a:lnTo>
                    <a:pt x="812800" y="279400"/>
                  </a:lnTo>
                  <a:cubicBezTo>
                    <a:pt x="812800" y="349540"/>
                    <a:pt x="755940" y="406400"/>
                    <a:pt x="685800" y="406400"/>
                  </a:cubicBezTo>
                  <a:lnTo>
                    <a:pt x="127000" y="406400"/>
                  </a:lnTo>
                  <a:cubicBezTo>
                    <a:pt x="56860" y="406400"/>
                    <a:pt x="0" y="349540"/>
                    <a:pt x="0" y="279400"/>
                  </a:cubicBezTo>
                  <a:lnTo>
                    <a:pt x="0" y="127000"/>
                  </a:lnTo>
                  <a:cubicBezTo>
                    <a:pt x="0" y="56860"/>
                    <a:pt x="56860" y="0"/>
                    <a:pt x="127000" y="0"/>
                  </a:cubicBezTo>
                  <a:close/>
                </a:path>
              </a:pathLst>
            </a:custGeom>
            <a:solidFill>
              <a:srgbClr val="00569E"/>
            </a:solidFill>
          </p:spPr>
        </p:sp>
        <p:sp>
          <p:nvSpPr>
            <p:cNvPr name="TextBox 18" id="18"/>
            <p:cNvSpPr txBox="true"/>
            <p:nvPr/>
          </p:nvSpPr>
          <p:spPr>
            <a:xfrm>
              <a:off x="0" y="-38100"/>
              <a:ext cx="812800" cy="444500"/>
            </a:xfrm>
            <a:prstGeom prst="rect">
              <a:avLst/>
            </a:prstGeom>
          </p:spPr>
          <p:txBody>
            <a:bodyPr anchor="ctr" rtlCol="false" tIns="50800" lIns="50800" bIns="50800" rIns="50800"/>
            <a:lstStyle/>
            <a:p>
              <a:pPr algn="ctr">
                <a:lnSpc>
                  <a:spcPts val="3359"/>
                </a:lnSpc>
              </a:pPr>
              <a:r>
                <a:rPr lang="en-US" b="true" sz="2400">
                  <a:solidFill>
                    <a:srgbClr val="FFFFFF"/>
                  </a:solidFill>
                  <a:latin typeface="Montserrat Bold"/>
                  <a:ea typeface="Montserrat Bold"/>
                  <a:cs typeface="Montserrat Bold"/>
                  <a:sym typeface="Montserrat Bold"/>
                </a:rPr>
                <a:t>Web Scraping</a:t>
              </a:r>
            </a:p>
          </p:txBody>
        </p:sp>
      </p:grpSp>
      <p:grpSp>
        <p:nvGrpSpPr>
          <p:cNvPr name="Group 19" id="19"/>
          <p:cNvGrpSpPr/>
          <p:nvPr/>
        </p:nvGrpSpPr>
        <p:grpSpPr>
          <a:xfrm rot="0">
            <a:off x="4048082" y="6976051"/>
            <a:ext cx="2192796" cy="1012932"/>
            <a:chOff x="0" y="0"/>
            <a:chExt cx="812800" cy="375462"/>
          </a:xfrm>
        </p:grpSpPr>
        <p:sp>
          <p:nvSpPr>
            <p:cNvPr name="Freeform 20" id="20"/>
            <p:cNvSpPr/>
            <p:nvPr/>
          </p:nvSpPr>
          <p:spPr>
            <a:xfrm flipH="false" flipV="false" rot="0">
              <a:off x="0" y="0"/>
              <a:ext cx="812800" cy="375462"/>
            </a:xfrm>
            <a:custGeom>
              <a:avLst/>
              <a:gdLst/>
              <a:ahLst/>
              <a:cxnLst/>
              <a:rect r="r" b="b" t="t" l="l"/>
              <a:pathLst>
                <a:path h="375462" w="812800">
                  <a:moveTo>
                    <a:pt x="127000" y="0"/>
                  </a:moveTo>
                  <a:lnTo>
                    <a:pt x="685800" y="0"/>
                  </a:lnTo>
                  <a:cubicBezTo>
                    <a:pt x="755940" y="0"/>
                    <a:pt x="812800" y="56860"/>
                    <a:pt x="812800" y="127000"/>
                  </a:cubicBezTo>
                  <a:lnTo>
                    <a:pt x="812800" y="248462"/>
                  </a:lnTo>
                  <a:cubicBezTo>
                    <a:pt x="812800" y="282144"/>
                    <a:pt x="799420" y="314447"/>
                    <a:pt x="775603" y="338264"/>
                  </a:cubicBezTo>
                  <a:cubicBezTo>
                    <a:pt x="751785" y="362081"/>
                    <a:pt x="719482" y="375462"/>
                    <a:pt x="685800" y="375462"/>
                  </a:cubicBezTo>
                  <a:lnTo>
                    <a:pt x="127000" y="375462"/>
                  </a:lnTo>
                  <a:cubicBezTo>
                    <a:pt x="56860" y="375462"/>
                    <a:pt x="0" y="318602"/>
                    <a:pt x="0" y="248462"/>
                  </a:cubicBezTo>
                  <a:lnTo>
                    <a:pt x="0" y="127000"/>
                  </a:lnTo>
                  <a:cubicBezTo>
                    <a:pt x="0" y="56860"/>
                    <a:pt x="56860" y="0"/>
                    <a:pt x="127000" y="0"/>
                  </a:cubicBezTo>
                  <a:close/>
                </a:path>
              </a:pathLst>
            </a:custGeom>
            <a:solidFill>
              <a:srgbClr val="00569E"/>
            </a:solidFill>
          </p:spPr>
        </p:sp>
        <p:sp>
          <p:nvSpPr>
            <p:cNvPr name="TextBox 21" id="21"/>
            <p:cNvSpPr txBox="true"/>
            <p:nvPr/>
          </p:nvSpPr>
          <p:spPr>
            <a:xfrm>
              <a:off x="0" y="-38100"/>
              <a:ext cx="812800" cy="413562"/>
            </a:xfrm>
            <a:prstGeom prst="rect">
              <a:avLst/>
            </a:prstGeom>
          </p:spPr>
          <p:txBody>
            <a:bodyPr anchor="ctr" rtlCol="false" tIns="50800" lIns="50800" bIns="50800" rIns="50800"/>
            <a:lstStyle/>
            <a:p>
              <a:pPr algn="ctr">
                <a:lnSpc>
                  <a:spcPts val="3359"/>
                </a:lnSpc>
              </a:pPr>
              <a:r>
                <a:rPr lang="en-US" sz="2400" b="true">
                  <a:solidFill>
                    <a:srgbClr val="FFFFFF"/>
                  </a:solidFill>
                  <a:latin typeface="Montserrat Bold"/>
                  <a:ea typeface="Montserrat Bold"/>
                  <a:cs typeface="Montserrat Bold"/>
                  <a:sym typeface="Montserrat Bold"/>
                </a:rPr>
                <a:t>PDF</a:t>
              </a:r>
            </a:p>
            <a:p>
              <a:pPr algn="ctr">
                <a:lnSpc>
                  <a:spcPts val="3359"/>
                </a:lnSpc>
              </a:pPr>
              <a:r>
                <a:rPr lang="en-US" b="true" sz="2400">
                  <a:solidFill>
                    <a:srgbClr val="FFFFFF"/>
                  </a:solidFill>
                  <a:latin typeface="Montserrat Bold"/>
                  <a:ea typeface="Montserrat Bold"/>
                  <a:cs typeface="Montserrat Bold"/>
                  <a:sym typeface="Montserrat Bold"/>
                </a:rPr>
                <a:t>Parsing</a:t>
              </a:r>
            </a:p>
          </p:txBody>
        </p:sp>
      </p:grpSp>
      <p:sp>
        <p:nvSpPr>
          <p:cNvPr name="AutoShape 22" id="22"/>
          <p:cNvSpPr/>
          <p:nvPr/>
        </p:nvSpPr>
        <p:spPr>
          <a:xfrm>
            <a:off x="3543257" y="7482516"/>
            <a:ext cx="504825" cy="0"/>
          </a:xfrm>
          <a:prstGeom prst="line">
            <a:avLst/>
          </a:prstGeom>
          <a:ln cap="flat" w="38100">
            <a:solidFill>
              <a:srgbClr val="000000"/>
            </a:solidFill>
            <a:prstDash val="solid"/>
            <a:headEnd type="none" len="sm" w="sm"/>
            <a:tailEnd type="arrow" len="sm" w="med"/>
          </a:ln>
        </p:spPr>
      </p:sp>
      <p:sp>
        <p:nvSpPr>
          <p:cNvPr name="AutoShape 23" id="23"/>
          <p:cNvSpPr/>
          <p:nvPr/>
        </p:nvSpPr>
        <p:spPr>
          <a:xfrm>
            <a:off x="6240878" y="4752636"/>
            <a:ext cx="1943993" cy="1127017"/>
          </a:xfrm>
          <a:prstGeom prst="line">
            <a:avLst/>
          </a:prstGeom>
          <a:ln cap="flat" w="38100">
            <a:solidFill>
              <a:srgbClr val="000000"/>
            </a:solidFill>
            <a:prstDash val="solid"/>
            <a:headEnd type="none" len="sm" w="sm"/>
            <a:tailEnd type="arrow" len="sm" w="med"/>
          </a:ln>
        </p:spPr>
      </p:sp>
      <p:grpSp>
        <p:nvGrpSpPr>
          <p:cNvPr name="Group 24" id="24"/>
          <p:cNvGrpSpPr/>
          <p:nvPr/>
        </p:nvGrpSpPr>
        <p:grpSpPr>
          <a:xfrm rot="0">
            <a:off x="8184871" y="4783255"/>
            <a:ext cx="2192796" cy="219279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00569E"/>
            </a:solidFill>
          </p:spPr>
        </p:sp>
        <p:sp>
          <p:nvSpPr>
            <p:cNvPr name="TextBox 26" id="26"/>
            <p:cNvSpPr txBox="true"/>
            <p:nvPr/>
          </p:nvSpPr>
          <p:spPr>
            <a:xfrm>
              <a:off x="0" y="-38100"/>
              <a:ext cx="812800" cy="850900"/>
            </a:xfrm>
            <a:prstGeom prst="rect">
              <a:avLst/>
            </a:prstGeom>
          </p:spPr>
          <p:txBody>
            <a:bodyPr anchor="ctr" rtlCol="false" tIns="50800" lIns="50800" bIns="50800" rIns="50800"/>
            <a:lstStyle/>
            <a:p>
              <a:pPr algn="ctr">
                <a:lnSpc>
                  <a:spcPts val="3359"/>
                </a:lnSpc>
              </a:pPr>
              <a:r>
                <a:rPr lang="en-US" b="true" sz="2400">
                  <a:solidFill>
                    <a:srgbClr val="FFFFFF"/>
                  </a:solidFill>
                  <a:latin typeface="Montserrat Bold"/>
                  <a:ea typeface="Montserrat Bold"/>
                  <a:cs typeface="Montserrat Bold"/>
                  <a:sym typeface="Montserrat Bold"/>
                </a:rPr>
                <a:t>Raw Text</a:t>
              </a:r>
            </a:p>
          </p:txBody>
        </p:sp>
      </p:grpSp>
      <p:sp>
        <p:nvSpPr>
          <p:cNvPr name="AutoShape 27" id="27"/>
          <p:cNvSpPr/>
          <p:nvPr/>
        </p:nvSpPr>
        <p:spPr>
          <a:xfrm flipV="true">
            <a:off x="6240878" y="5879653"/>
            <a:ext cx="1943993" cy="1602864"/>
          </a:xfrm>
          <a:prstGeom prst="line">
            <a:avLst/>
          </a:prstGeom>
          <a:ln cap="flat" w="38100">
            <a:solidFill>
              <a:srgbClr val="000000"/>
            </a:solidFill>
            <a:prstDash val="solid"/>
            <a:headEnd type="none" len="sm" w="sm"/>
            <a:tailEnd type="arrow" len="sm" w="med"/>
          </a:ln>
        </p:spPr>
      </p:sp>
      <p:sp>
        <p:nvSpPr>
          <p:cNvPr name="AutoShape 28" id="28"/>
          <p:cNvSpPr/>
          <p:nvPr/>
        </p:nvSpPr>
        <p:spPr>
          <a:xfrm>
            <a:off x="10377667" y="5879653"/>
            <a:ext cx="504825" cy="0"/>
          </a:xfrm>
          <a:prstGeom prst="line">
            <a:avLst/>
          </a:prstGeom>
          <a:ln cap="flat" w="38100">
            <a:solidFill>
              <a:srgbClr val="000000"/>
            </a:solidFill>
            <a:prstDash val="solid"/>
            <a:headEnd type="none" len="sm" w="sm"/>
            <a:tailEnd type="arrow" len="sm" w="med"/>
          </a:ln>
        </p:spPr>
      </p:sp>
      <p:grpSp>
        <p:nvGrpSpPr>
          <p:cNvPr name="Group 29" id="29"/>
          <p:cNvGrpSpPr/>
          <p:nvPr/>
        </p:nvGrpSpPr>
        <p:grpSpPr>
          <a:xfrm rot="0">
            <a:off x="10882492" y="4783255"/>
            <a:ext cx="2192796" cy="219279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00569E"/>
            </a:solidFill>
          </p:spPr>
        </p:sp>
        <p:sp>
          <p:nvSpPr>
            <p:cNvPr name="TextBox 31" id="31"/>
            <p:cNvSpPr txBox="true"/>
            <p:nvPr/>
          </p:nvSpPr>
          <p:spPr>
            <a:xfrm>
              <a:off x="0" y="-38100"/>
              <a:ext cx="812800" cy="850900"/>
            </a:xfrm>
            <a:prstGeom prst="rect">
              <a:avLst/>
            </a:prstGeom>
          </p:spPr>
          <p:txBody>
            <a:bodyPr anchor="ctr" rtlCol="false" tIns="50800" lIns="50800" bIns="50800" rIns="50800"/>
            <a:lstStyle/>
            <a:p>
              <a:pPr algn="ctr">
                <a:lnSpc>
                  <a:spcPts val="3359"/>
                </a:lnSpc>
              </a:pPr>
              <a:r>
                <a:rPr lang="en-US" sz="2400" b="true">
                  <a:solidFill>
                    <a:srgbClr val="FFFFFF"/>
                  </a:solidFill>
                  <a:latin typeface="Montserrat Bold"/>
                  <a:ea typeface="Montserrat Bold"/>
                  <a:cs typeface="Montserrat Bold"/>
                  <a:sym typeface="Montserrat Bold"/>
                </a:rPr>
                <a:t>Cleaning&amp;</a:t>
              </a:r>
            </a:p>
            <a:p>
              <a:pPr algn="ctr">
                <a:lnSpc>
                  <a:spcPts val="3359"/>
                </a:lnSpc>
              </a:pPr>
              <a:r>
                <a:rPr lang="en-US" b="true" sz="2400">
                  <a:solidFill>
                    <a:srgbClr val="FFFFFF"/>
                  </a:solidFill>
                  <a:latin typeface="Montserrat Bold"/>
                  <a:ea typeface="Montserrat Bold"/>
                  <a:cs typeface="Montserrat Bold"/>
                  <a:sym typeface="Montserrat Bold"/>
                </a:rPr>
                <a:t>Chunking</a:t>
              </a:r>
            </a:p>
          </p:txBody>
        </p:sp>
      </p:grpSp>
      <p:sp>
        <p:nvSpPr>
          <p:cNvPr name="AutoShape 32" id="32"/>
          <p:cNvSpPr/>
          <p:nvPr/>
        </p:nvSpPr>
        <p:spPr>
          <a:xfrm>
            <a:off x="13075288" y="5879653"/>
            <a:ext cx="2297663" cy="0"/>
          </a:xfrm>
          <a:prstGeom prst="line">
            <a:avLst/>
          </a:prstGeom>
          <a:ln cap="flat" w="38100">
            <a:solidFill>
              <a:srgbClr val="000000"/>
            </a:solidFill>
            <a:prstDash val="solid"/>
            <a:headEnd type="none" len="sm" w="sm"/>
            <a:tailEnd type="arrow" len="sm" w="med"/>
          </a:ln>
        </p:spPr>
      </p:sp>
      <p:grpSp>
        <p:nvGrpSpPr>
          <p:cNvPr name="Group 33" id="33"/>
          <p:cNvGrpSpPr/>
          <p:nvPr/>
        </p:nvGrpSpPr>
        <p:grpSpPr>
          <a:xfrm rot="0">
            <a:off x="15372951" y="4783255"/>
            <a:ext cx="2376053" cy="2192796"/>
            <a:chOff x="0" y="0"/>
            <a:chExt cx="880728" cy="812800"/>
          </a:xfrm>
        </p:grpSpPr>
        <p:sp>
          <p:nvSpPr>
            <p:cNvPr name="Freeform 34" id="34"/>
            <p:cNvSpPr/>
            <p:nvPr/>
          </p:nvSpPr>
          <p:spPr>
            <a:xfrm flipH="false" flipV="false" rot="0">
              <a:off x="0" y="0"/>
              <a:ext cx="880728" cy="812800"/>
            </a:xfrm>
            <a:custGeom>
              <a:avLst/>
              <a:gdLst/>
              <a:ahLst/>
              <a:cxnLst/>
              <a:rect r="r" b="b" t="t" l="l"/>
              <a:pathLst>
                <a:path h="812800" w="880728">
                  <a:moveTo>
                    <a:pt x="117205" y="0"/>
                  </a:moveTo>
                  <a:lnTo>
                    <a:pt x="763523" y="0"/>
                  </a:lnTo>
                  <a:cubicBezTo>
                    <a:pt x="828253" y="0"/>
                    <a:pt x="880728" y="52474"/>
                    <a:pt x="880728" y="117205"/>
                  </a:cubicBezTo>
                  <a:lnTo>
                    <a:pt x="880728" y="695595"/>
                  </a:lnTo>
                  <a:cubicBezTo>
                    <a:pt x="880728" y="726680"/>
                    <a:pt x="868379" y="756491"/>
                    <a:pt x="846399" y="778471"/>
                  </a:cubicBezTo>
                  <a:cubicBezTo>
                    <a:pt x="824419" y="800452"/>
                    <a:pt x="794607" y="812800"/>
                    <a:pt x="763523" y="812800"/>
                  </a:cubicBezTo>
                  <a:lnTo>
                    <a:pt x="117205" y="812800"/>
                  </a:lnTo>
                  <a:cubicBezTo>
                    <a:pt x="86120" y="812800"/>
                    <a:pt x="56309" y="800452"/>
                    <a:pt x="34329" y="778471"/>
                  </a:cubicBezTo>
                  <a:cubicBezTo>
                    <a:pt x="12348" y="756491"/>
                    <a:pt x="0" y="726680"/>
                    <a:pt x="0" y="695595"/>
                  </a:cubicBezTo>
                  <a:lnTo>
                    <a:pt x="0" y="117205"/>
                  </a:lnTo>
                  <a:cubicBezTo>
                    <a:pt x="0" y="86120"/>
                    <a:pt x="12348" y="56309"/>
                    <a:pt x="34329" y="34329"/>
                  </a:cubicBezTo>
                  <a:cubicBezTo>
                    <a:pt x="56309" y="12348"/>
                    <a:pt x="86120" y="0"/>
                    <a:pt x="117205" y="0"/>
                  </a:cubicBezTo>
                  <a:close/>
                </a:path>
              </a:pathLst>
            </a:custGeom>
            <a:solidFill>
              <a:srgbClr val="00569E"/>
            </a:solidFill>
          </p:spPr>
        </p:sp>
        <p:sp>
          <p:nvSpPr>
            <p:cNvPr name="TextBox 35" id="35"/>
            <p:cNvSpPr txBox="true"/>
            <p:nvPr/>
          </p:nvSpPr>
          <p:spPr>
            <a:xfrm>
              <a:off x="0" y="-38100"/>
              <a:ext cx="880728" cy="850900"/>
            </a:xfrm>
            <a:prstGeom prst="rect">
              <a:avLst/>
            </a:prstGeom>
          </p:spPr>
          <p:txBody>
            <a:bodyPr anchor="ctr" rtlCol="false" tIns="50800" lIns="50800" bIns="50800" rIns="50800"/>
            <a:lstStyle/>
            <a:p>
              <a:pPr algn="ctr">
                <a:lnSpc>
                  <a:spcPts val="3359"/>
                </a:lnSpc>
              </a:pPr>
              <a:r>
                <a:rPr lang="en-US" b="true" sz="2400">
                  <a:solidFill>
                    <a:srgbClr val="FFFFFF"/>
                  </a:solidFill>
                  <a:latin typeface="Montserrat Bold"/>
                  <a:ea typeface="Montserrat Bold"/>
                  <a:cs typeface="Montserrat Bold"/>
                  <a:sym typeface="Montserrat Bold"/>
                </a:rPr>
                <a:t>Cleaned Text</a:t>
              </a:r>
            </a:p>
          </p:txBody>
        </p:sp>
      </p:grpSp>
      <p:sp>
        <p:nvSpPr>
          <p:cNvPr name="TextBox 36" id="36"/>
          <p:cNvSpPr txBox="true"/>
          <p:nvPr/>
        </p:nvSpPr>
        <p:spPr>
          <a:xfrm rot="0">
            <a:off x="4564753" y="1385365"/>
            <a:ext cx="9158494" cy="970153"/>
          </a:xfrm>
          <a:prstGeom prst="rect">
            <a:avLst/>
          </a:prstGeom>
        </p:spPr>
        <p:txBody>
          <a:bodyPr anchor="t" rtlCol="false" tIns="0" lIns="0" bIns="0" rIns="0">
            <a:spAutoFit/>
          </a:bodyPr>
          <a:lstStyle/>
          <a:p>
            <a:pPr algn="ctr" marL="0" indent="0" lvl="0">
              <a:lnSpc>
                <a:spcPts val="7615"/>
              </a:lnSpc>
            </a:pPr>
            <a:r>
              <a:rPr lang="en-US" b="true" sz="6399">
                <a:solidFill>
                  <a:srgbClr val="00569E"/>
                </a:solidFill>
                <a:latin typeface="Montserrat Bold"/>
                <a:ea typeface="Montserrat Bold"/>
                <a:cs typeface="Montserrat Bold"/>
                <a:sym typeface="Montserrat Bold"/>
              </a:rPr>
              <a:t>DATA流程圖</a:t>
            </a:r>
          </a:p>
        </p:txBody>
      </p:sp>
      <p:sp>
        <p:nvSpPr>
          <p:cNvPr name="TextBox 37" id="37"/>
          <p:cNvSpPr txBox="true"/>
          <p:nvPr/>
        </p:nvSpPr>
        <p:spPr>
          <a:xfrm rot="0">
            <a:off x="6383753" y="3860013"/>
            <a:ext cx="1801118" cy="726948"/>
          </a:xfrm>
          <a:prstGeom prst="rect">
            <a:avLst/>
          </a:prstGeom>
        </p:spPr>
        <p:txBody>
          <a:bodyPr anchor="t" rtlCol="false" tIns="0" lIns="0" bIns="0" rIns="0">
            <a:spAutoFit/>
          </a:bodyPr>
          <a:lstStyle/>
          <a:p>
            <a:pPr algn="ctr">
              <a:lnSpc>
                <a:spcPts val="1880"/>
              </a:lnSpc>
            </a:pPr>
            <a:r>
              <a:rPr lang="en-US" sz="1899" b="true">
                <a:solidFill>
                  <a:srgbClr val="000000"/>
                </a:solidFill>
                <a:latin typeface="Montserrat Bold"/>
                <a:ea typeface="Montserrat Bold"/>
                <a:cs typeface="Montserrat Bold"/>
                <a:sym typeface="Montserrat Bold"/>
              </a:rPr>
              <a:t>requests</a:t>
            </a:r>
          </a:p>
          <a:p>
            <a:pPr algn="ctr">
              <a:lnSpc>
                <a:spcPts val="1880"/>
              </a:lnSpc>
            </a:pPr>
            <a:r>
              <a:rPr lang="en-US" sz="1899" b="true">
                <a:solidFill>
                  <a:srgbClr val="000000"/>
                </a:solidFill>
                <a:latin typeface="Montserrat Bold"/>
                <a:ea typeface="Montserrat Bold"/>
                <a:cs typeface="Montserrat Bold"/>
                <a:sym typeface="Montserrat Bold"/>
              </a:rPr>
              <a:t>+</a:t>
            </a:r>
          </a:p>
          <a:p>
            <a:pPr algn="ctr">
              <a:lnSpc>
                <a:spcPts val="1880"/>
              </a:lnSpc>
            </a:pPr>
            <a:r>
              <a:rPr lang="en-US" b="true" sz="1899">
                <a:solidFill>
                  <a:srgbClr val="000000"/>
                </a:solidFill>
                <a:latin typeface="Montserrat Bold"/>
                <a:ea typeface="Montserrat Bold"/>
                <a:cs typeface="Montserrat Bold"/>
                <a:sym typeface="Montserrat Bold"/>
              </a:rPr>
              <a:t>BeautifulSoup</a:t>
            </a:r>
          </a:p>
        </p:txBody>
      </p:sp>
      <p:sp>
        <p:nvSpPr>
          <p:cNvPr name="TextBox 38" id="38"/>
          <p:cNvSpPr txBox="true"/>
          <p:nvPr/>
        </p:nvSpPr>
        <p:spPr>
          <a:xfrm rot="0">
            <a:off x="6521022" y="7606341"/>
            <a:ext cx="1526580"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Montserrat Bold"/>
                <a:ea typeface="Montserrat Bold"/>
                <a:cs typeface="Montserrat Bold"/>
                <a:sym typeface="Montserrat Bold"/>
              </a:rPr>
              <a:t>pdfplumber</a:t>
            </a:r>
          </a:p>
        </p:txBody>
      </p:sp>
      <p:sp>
        <p:nvSpPr>
          <p:cNvPr name="TextBox 39" id="39"/>
          <p:cNvSpPr txBox="true"/>
          <p:nvPr/>
        </p:nvSpPr>
        <p:spPr>
          <a:xfrm rot="0">
            <a:off x="13155878" y="5105400"/>
            <a:ext cx="2155533" cy="656590"/>
          </a:xfrm>
          <a:prstGeom prst="rect">
            <a:avLst/>
          </a:prstGeom>
        </p:spPr>
        <p:txBody>
          <a:bodyPr anchor="t" rtlCol="false" tIns="0" lIns="0" bIns="0" rIns="0">
            <a:spAutoFit/>
          </a:bodyPr>
          <a:lstStyle/>
          <a:p>
            <a:pPr algn="ctr">
              <a:lnSpc>
                <a:spcPts val="2659"/>
              </a:lnSpc>
            </a:pPr>
            <a:r>
              <a:rPr lang="en-US" sz="1899" b="true">
                <a:solidFill>
                  <a:srgbClr val="000000"/>
                </a:solidFill>
                <a:latin typeface="Montserrat Bold"/>
                <a:ea typeface="Montserrat Bold"/>
                <a:cs typeface="Montserrat Bold"/>
                <a:sym typeface="Montserrat Bold"/>
              </a:rPr>
              <a:t>remove HTML,</a:t>
            </a:r>
          </a:p>
          <a:p>
            <a:pPr algn="ctr">
              <a:lnSpc>
                <a:spcPts val="2659"/>
              </a:lnSpc>
              <a:spcBef>
                <a:spcPct val="0"/>
              </a:spcBef>
            </a:pPr>
            <a:r>
              <a:rPr lang="en-US" b="true" sz="1899">
                <a:solidFill>
                  <a:srgbClr val="000000"/>
                </a:solidFill>
                <a:latin typeface="Montserrat Bold"/>
                <a:ea typeface="Montserrat Bold"/>
                <a:cs typeface="Montserrat Bold"/>
                <a:sym typeface="Montserrat Bold"/>
              </a:rPr>
              <a:t>split into chucks</a:t>
            </a:r>
          </a:p>
        </p:txBody>
      </p:sp>
      <p:grpSp>
        <p:nvGrpSpPr>
          <p:cNvPr name="Group 40" id="40"/>
          <p:cNvGrpSpPr/>
          <p:nvPr/>
        </p:nvGrpSpPr>
        <p:grpSpPr>
          <a:xfrm rot="0">
            <a:off x="209517" y="4916553"/>
            <a:ext cx="1342744" cy="2192796"/>
            <a:chOff x="0" y="0"/>
            <a:chExt cx="497713" cy="812800"/>
          </a:xfrm>
        </p:grpSpPr>
        <p:sp>
          <p:nvSpPr>
            <p:cNvPr name="Freeform 41" id="41"/>
            <p:cNvSpPr/>
            <p:nvPr/>
          </p:nvSpPr>
          <p:spPr>
            <a:xfrm flipH="false" flipV="false" rot="0">
              <a:off x="0" y="0"/>
              <a:ext cx="497713" cy="812800"/>
            </a:xfrm>
            <a:custGeom>
              <a:avLst/>
              <a:gdLst/>
              <a:ahLst/>
              <a:cxnLst/>
              <a:rect r="r" b="b" t="t" l="l"/>
              <a:pathLst>
                <a:path h="812800" w="497713">
                  <a:moveTo>
                    <a:pt x="207400" y="0"/>
                  </a:moveTo>
                  <a:lnTo>
                    <a:pt x="290313" y="0"/>
                  </a:lnTo>
                  <a:cubicBezTo>
                    <a:pt x="404857" y="0"/>
                    <a:pt x="497713" y="92856"/>
                    <a:pt x="497713" y="207400"/>
                  </a:cubicBezTo>
                  <a:lnTo>
                    <a:pt x="497713" y="605400"/>
                  </a:lnTo>
                  <a:cubicBezTo>
                    <a:pt x="497713" y="719944"/>
                    <a:pt x="404857" y="812800"/>
                    <a:pt x="290313" y="812800"/>
                  </a:cubicBezTo>
                  <a:lnTo>
                    <a:pt x="207400" y="812800"/>
                  </a:lnTo>
                  <a:cubicBezTo>
                    <a:pt x="92856" y="812800"/>
                    <a:pt x="0" y="719944"/>
                    <a:pt x="0" y="605400"/>
                  </a:cubicBezTo>
                  <a:lnTo>
                    <a:pt x="0" y="207400"/>
                  </a:lnTo>
                  <a:cubicBezTo>
                    <a:pt x="0" y="92856"/>
                    <a:pt x="92856" y="0"/>
                    <a:pt x="207400" y="0"/>
                  </a:cubicBezTo>
                  <a:close/>
                </a:path>
              </a:pathLst>
            </a:custGeom>
            <a:solidFill>
              <a:srgbClr val="00569E"/>
            </a:solidFill>
          </p:spPr>
        </p:sp>
        <p:sp>
          <p:nvSpPr>
            <p:cNvPr name="TextBox 42" id="42"/>
            <p:cNvSpPr txBox="true"/>
            <p:nvPr/>
          </p:nvSpPr>
          <p:spPr>
            <a:xfrm>
              <a:off x="0" y="-38100"/>
              <a:ext cx="497713" cy="850900"/>
            </a:xfrm>
            <a:prstGeom prst="rect">
              <a:avLst/>
            </a:prstGeom>
          </p:spPr>
          <p:txBody>
            <a:bodyPr anchor="ctr" rtlCol="false" tIns="50800" lIns="50800" bIns="50800" rIns="50800"/>
            <a:lstStyle/>
            <a:p>
              <a:pPr algn="ctr">
                <a:lnSpc>
                  <a:spcPts val="3359"/>
                </a:lnSpc>
              </a:pPr>
              <a:r>
                <a:rPr lang="en-US" b="true" sz="2400">
                  <a:solidFill>
                    <a:srgbClr val="FFFFFF"/>
                  </a:solidFill>
                  <a:latin typeface="Montserrat Bold"/>
                  <a:ea typeface="Montserrat Bold"/>
                  <a:cs typeface="Montserrat Bold"/>
                  <a:sym typeface="Montserrat Bold"/>
                </a:rPr>
                <a:t>Web crawler</a:t>
              </a:r>
            </a:p>
          </p:txBody>
        </p:sp>
      </p:grpSp>
      <p:sp>
        <p:nvSpPr>
          <p:cNvPr name="AutoShape 43" id="43"/>
          <p:cNvSpPr/>
          <p:nvPr/>
        </p:nvSpPr>
        <p:spPr>
          <a:xfrm flipV="true">
            <a:off x="1552262" y="4752636"/>
            <a:ext cx="712164" cy="1260315"/>
          </a:xfrm>
          <a:prstGeom prst="line">
            <a:avLst/>
          </a:prstGeom>
          <a:ln cap="flat" w="38100">
            <a:solidFill>
              <a:srgbClr val="000000"/>
            </a:solidFill>
            <a:prstDash val="solid"/>
            <a:headEnd type="none" len="sm" w="sm"/>
            <a:tailEnd type="arrow" len="sm" w="med"/>
          </a:ln>
        </p:spPr>
      </p:sp>
      <p:sp>
        <p:nvSpPr>
          <p:cNvPr name="AutoShape 44" id="44"/>
          <p:cNvSpPr/>
          <p:nvPr/>
        </p:nvSpPr>
        <p:spPr>
          <a:xfrm>
            <a:off x="1552262" y="6012951"/>
            <a:ext cx="712164" cy="1469566"/>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6.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5506781" y="1526965"/>
            <a:ext cx="7274437" cy="1943734"/>
          </a:xfrm>
          <a:prstGeom prst="rect">
            <a:avLst/>
          </a:prstGeom>
        </p:spPr>
        <p:txBody>
          <a:bodyPr anchor="t" rtlCol="false" tIns="0" lIns="0" bIns="0" rIns="0">
            <a:spAutoFit/>
          </a:bodyPr>
          <a:lstStyle/>
          <a:p>
            <a:pPr algn="ctr" marL="0" indent="0" lvl="0">
              <a:lnSpc>
                <a:spcPts val="7840"/>
              </a:lnSpc>
              <a:spcBef>
                <a:spcPct val="0"/>
              </a:spcBef>
            </a:pPr>
            <a:r>
              <a:rPr lang="en-US" b="true" sz="5600">
                <a:solidFill>
                  <a:srgbClr val="051D40"/>
                </a:solidFill>
                <a:latin typeface="Montserrat Bold"/>
                <a:ea typeface="Montserrat Bold"/>
                <a:cs typeface="Montserrat Bold"/>
                <a:sym typeface="Montserrat Bold"/>
              </a:rPr>
              <a:t>Team Role Distribution</a:t>
            </a:r>
          </a:p>
        </p:txBody>
      </p:sp>
      <p:grpSp>
        <p:nvGrpSpPr>
          <p:cNvPr name="Group 3" id="3"/>
          <p:cNvGrpSpPr/>
          <p:nvPr/>
        </p:nvGrpSpPr>
        <p:grpSpPr>
          <a:xfrm rot="0">
            <a:off x="-1766494" y="9340175"/>
            <a:ext cx="21820987" cy="946825"/>
            <a:chOff x="0" y="0"/>
            <a:chExt cx="6110362" cy="265132"/>
          </a:xfrm>
        </p:grpSpPr>
        <p:sp>
          <p:nvSpPr>
            <p:cNvPr name="Freeform 4" id="4"/>
            <p:cNvSpPr/>
            <p:nvPr/>
          </p:nvSpPr>
          <p:spPr>
            <a:xfrm flipH="false" flipV="false" rot="0">
              <a:off x="0" y="0"/>
              <a:ext cx="6110362" cy="265132"/>
            </a:xfrm>
            <a:custGeom>
              <a:avLst/>
              <a:gdLst/>
              <a:ahLst/>
              <a:cxnLst/>
              <a:rect r="r" b="b" t="t" l="l"/>
              <a:pathLst>
                <a:path h="265132" w="6110362">
                  <a:moveTo>
                    <a:pt x="0" y="0"/>
                  </a:moveTo>
                  <a:lnTo>
                    <a:pt x="6110362" y="0"/>
                  </a:lnTo>
                  <a:lnTo>
                    <a:pt x="6110362" y="265132"/>
                  </a:lnTo>
                  <a:lnTo>
                    <a:pt x="0" y="265132"/>
                  </a:lnTo>
                  <a:close/>
                </a:path>
              </a:pathLst>
            </a:custGeom>
            <a:solidFill>
              <a:srgbClr val="145DA0"/>
            </a:solidFill>
            <a:ln cap="sq">
              <a:noFill/>
              <a:prstDash val="solid"/>
              <a:miter/>
            </a:ln>
          </p:spPr>
        </p:sp>
        <p:sp>
          <p:nvSpPr>
            <p:cNvPr name="TextBox 5" id="5"/>
            <p:cNvSpPr txBox="true"/>
            <p:nvPr/>
          </p:nvSpPr>
          <p:spPr>
            <a:xfrm>
              <a:off x="0" y="-38100"/>
              <a:ext cx="6110362"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766494" y="-816076"/>
            <a:ext cx="21820987" cy="1762900"/>
            <a:chOff x="0" y="0"/>
            <a:chExt cx="6110362" cy="493651"/>
          </a:xfrm>
        </p:grpSpPr>
        <p:sp>
          <p:nvSpPr>
            <p:cNvPr name="Freeform 7" id="7"/>
            <p:cNvSpPr/>
            <p:nvPr/>
          </p:nvSpPr>
          <p:spPr>
            <a:xfrm flipH="false" flipV="false" rot="0">
              <a:off x="0" y="0"/>
              <a:ext cx="6110362" cy="493651"/>
            </a:xfrm>
            <a:custGeom>
              <a:avLst/>
              <a:gdLst/>
              <a:ahLst/>
              <a:cxnLst/>
              <a:rect r="r" b="b" t="t" l="l"/>
              <a:pathLst>
                <a:path h="493651" w="6110362">
                  <a:moveTo>
                    <a:pt x="0" y="0"/>
                  </a:moveTo>
                  <a:lnTo>
                    <a:pt x="6110362" y="0"/>
                  </a:lnTo>
                  <a:lnTo>
                    <a:pt x="6110362" y="493651"/>
                  </a:lnTo>
                  <a:lnTo>
                    <a:pt x="0" y="493651"/>
                  </a:lnTo>
                  <a:close/>
                </a:path>
              </a:pathLst>
            </a:custGeom>
            <a:solidFill>
              <a:srgbClr val="145DA0"/>
            </a:solidFill>
            <a:ln cap="sq">
              <a:noFill/>
              <a:prstDash val="solid"/>
              <a:miter/>
            </a:ln>
          </p:spPr>
        </p:sp>
        <p:sp>
          <p:nvSpPr>
            <p:cNvPr name="TextBox 8" id="8"/>
            <p:cNvSpPr txBox="true"/>
            <p:nvPr/>
          </p:nvSpPr>
          <p:spPr>
            <a:xfrm>
              <a:off x="0" y="-38100"/>
              <a:ext cx="6110362" cy="531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2053283" y="3661201"/>
            <a:ext cx="6268115" cy="3635370"/>
          </a:xfrm>
          <a:prstGeom prst="rect">
            <a:avLst/>
          </a:prstGeom>
        </p:spPr>
        <p:txBody>
          <a:bodyPr anchor="t" rtlCol="false" tIns="0" lIns="0" bIns="0" rIns="0">
            <a:spAutoFit/>
          </a:bodyPr>
          <a:lstStyle/>
          <a:p>
            <a:pPr algn="l" marL="863606" indent="-431803" lvl="1">
              <a:lnSpc>
                <a:spcPts val="10000"/>
              </a:lnSpc>
              <a:buFont typeface="Arial"/>
              <a:buChar char="•"/>
            </a:pPr>
            <a:r>
              <a:rPr lang="en-US" b="true" sz="4000">
                <a:solidFill>
                  <a:srgbClr val="051D40"/>
                </a:solidFill>
                <a:latin typeface="Noto Sans T Chinese Bold"/>
                <a:ea typeface="Noto Sans T Chinese Bold"/>
                <a:cs typeface="Noto Sans T Chinese Bold"/>
                <a:sym typeface="Noto Sans T Chinese Bold"/>
              </a:rPr>
              <a:t>專案經理：陳鉦元</a:t>
            </a:r>
          </a:p>
          <a:p>
            <a:pPr algn="l" marL="863606" indent="-431803" lvl="1">
              <a:lnSpc>
                <a:spcPts val="10000"/>
              </a:lnSpc>
              <a:buFont typeface="Arial"/>
              <a:buChar char="•"/>
            </a:pPr>
            <a:r>
              <a:rPr lang="en-US" b="true" sz="4000">
                <a:solidFill>
                  <a:srgbClr val="051D40"/>
                </a:solidFill>
                <a:latin typeface="Noto Sans T Chinese Bold"/>
                <a:ea typeface="Noto Sans T Chinese Bold"/>
                <a:cs typeface="Noto Sans T Chinese Bold"/>
                <a:sym typeface="Noto Sans T Chinese Bold"/>
              </a:rPr>
              <a:t>UI/UX  前端：洪慧珊</a:t>
            </a:r>
          </a:p>
          <a:p>
            <a:pPr algn="l" marL="863606" indent="-431803" lvl="1">
              <a:lnSpc>
                <a:spcPts val="10000"/>
              </a:lnSpc>
              <a:buFont typeface="Arial"/>
              <a:buChar char="•"/>
            </a:pPr>
            <a:r>
              <a:rPr lang="en-US" b="true" sz="4000">
                <a:solidFill>
                  <a:srgbClr val="051D40"/>
                </a:solidFill>
                <a:latin typeface="Noto Sans T Chinese Bold"/>
                <a:ea typeface="Noto Sans T Chinese Bold"/>
                <a:cs typeface="Noto Sans T Chinese Bold"/>
                <a:sym typeface="Noto Sans T Chinese Bold"/>
              </a:rPr>
              <a:t>後端 資料庫：陳鉦元</a:t>
            </a:r>
          </a:p>
        </p:txBody>
      </p:sp>
      <p:sp>
        <p:nvSpPr>
          <p:cNvPr name="TextBox 10" id="10"/>
          <p:cNvSpPr txBox="true"/>
          <p:nvPr/>
        </p:nvSpPr>
        <p:spPr>
          <a:xfrm rot="0">
            <a:off x="10304387" y="3670724"/>
            <a:ext cx="6268115" cy="3625850"/>
          </a:xfrm>
          <a:prstGeom prst="rect">
            <a:avLst/>
          </a:prstGeom>
        </p:spPr>
        <p:txBody>
          <a:bodyPr anchor="t" rtlCol="false" tIns="0" lIns="0" bIns="0" rIns="0">
            <a:spAutoFit/>
          </a:bodyPr>
          <a:lstStyle/>
          <a:p>
            <a:pPr algn="just" marL="863599" indent="-431800" lvl="1">
              <a:lnSpc>
                <a:spcPts val="9999"/>
              </a:lnSpc>
              <a:buFont typeface="Arial"/>
              <a:buChar char="•"/>
            </a:pPr>
            <a:r>
              <a:rPr lang="en-US" b="true" sz="3999">
                <a:solidFill>
                  <a:srgbClr val="051D40"/>
                </a:solidFill>
                <a:latin typeface="Noto Sans T Chinese Bold"/>
                <a:ea typeface="Noto Sans T Chinese Bold"/>
                <a:cs typeface="Noto Sans T Chinese Bold"/>
                <a:sym typeface="Noto Sans T Chinese Bold"/>
              </a:rPr>
              <a:t>資料爬蟲：許巧琳</a:t>
            </a:r>
          </a:p>
          <a:p>
            <a:pPr algn="just" marL="863599" indent="-431800" lvl="1">
              <a:lnSpc>
                <a:spcPts val="9999"/>
              </a:lnSpc>
              <a:buFont typeface="Arial"/>
              <a:buChar char="•"/>
            </a:pPr>
            <a:r>
              <a:rPr lang="en-US" b="true" sz="3999">
                <a:solidFill>
                  <a:srgbClr val="051D40"/>
                </a:solidFill>
                <a:latin typeface="Noto Sans T Chinese Bold"/>
                <a:ea typeface="Noto Sans T Chinese Bold"/>
                <a:cs typeface="Noto Sans T Chinese Bold"/>
                <a:sym typeface="Noto Sans T Chinese Bold"/>
              </a:rPr>
              <a:t>LLM訓練：張允</a:t>
            </a:r>
          </a:p>
          <a:p>
            <a:pPr algn="just" marL="863599" indent="-431800" lvl="1">
              <a:lnSpc>
                <a:spcPts val="9999"/>
              </a:lnSpc>
              <a:buFont typeface="Arial"/>
              <a:buChar char="•"/>
            </a:pPr>
            <a:r>
              <a:rPr lang="en-US" b="true" sz="3999">
                <a:solidFill>
                  <a:srgbClr val="051D40"/>
                </a:solidFill>
                <a:latin typeface="Noto Sans T Chinese Bold"/>
                <a:ea typeface="Noto Sans T Chinese Bold"/>
                <a:cs typeface="Noto Sans T Chinese Bold"/>
                <a:sym typeface="Noto Sans T Chinese Bold"/>
              </a:rPr>
              <a:t>DevOps：陳鉦元</a:t>
            </a:r>
          </a:p>
        </p:txBody>
      </p:sp>
      <p:sp>
        <p:nvSpPr>
          <p:cNvPr name="TextBox 11" id="11"/>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13622" y="3232469"/>
            <a:ext cx="13860755" cy="3822062"/>
            <a:chOff x="0" y="0"/>
            <a:chExt cx="18481007" cy="5096082"/>
          </a:xfrm>
        </p:grpSpPr>
        <p:sp>
          <p:nvSpPr>
            <p:cNvPr name="TextBox 4" id="4"/>
            <p:cNvSpPr txBox="true"/>
            <p:nvPr/>
          </p:nvSpPr>
          <p:spPr>
            <a:xfrm rot="0">
              <a:off x="0" y="-190500"/>
              <a:ext cx="18481007" cy="4741680"/>
            </a:xfrm>
            <a:prstGeom prst="rect">
              <a:avLst/>
            </a:prstGeom>
          </p:spPr>
          <p:txBody>
            <a:bodyPr anchor="t" rtlCol="false" tIns="0" lIns="0" bIns="0" rIns="0">
              <a:spAutoFit/>
            </a:bodyPr>
            <a:lstStyle/>
            <a:p>
              <a:pPr algn="ctr" marL="0" indent="0" lvl="0">
                <a:lnSpc>
                  <a:spcPts val="14510"/>
                </a:lnSpc>
                <a:spcBef>
                  <a:spcPct val="0"/>
                </a:spcBef>
              </a:pPr>
              <a:r>
                <a:rPr lang="en-US" b="true" sz="10364">
                  <a:solidFill>
                    <a:srgbClr val="051D40"/>
                  </a:solidFill>
                  <a:latin typeface="Montserrat Bold"/>
                  <a:ea typeface="Montserrat Bold"/>
                  <a:cs typeface="Montserrat Bold"/>
                  <a:sym typeface="Montserrat Bold"/>
                </a:rPr>
                <a:t>THANK FOR LISTENING</a:t>
              </a:r>
            </a:p>
          </p:txBody>
        </p:sp>
        <p:sp>
          <p:nvSpPr>
            <p:cNvPr name="TextBox 5" id="5"/>
            <p:cNvSpPr txBox="true"/>
            <p:nvPr/>
          </p:nvSpPr>
          <p:spPr>
            <a:xfrm rot="0">
              <a:off x="42896" y="4668655"/>
              <a:ext cx="6604672" cy="427427"/>
            </a:xfrm>
            <a:prstGeom prst="rect">
              <a:avLst/>
            </a:prstGeom>
          </p:spPr>
          <p:txBody>
            <a:bodyPr anchor="t" rtlCol="false" tIns="0" lIns="0" bIns="0" rIns="0">
              <a:spAutoFit/>
            </a:bodyPr>
            <a:lstStyle/>
            <a:p>
              <a:pPr algn="l" marL="0" indent="0" lvl="1">
                <a:lnSpc>
                  <a:spcPts val="2674"/>
                </a:lnSpc>
                <a:spcBef>
                  <a:spcPct val="0"/>
                </a:spcBef>
              </a:pPr>
            </a:p>
          </p:txBody>
        </p:sp>
      </p:grpSp>
      <p:grpSp>
        <p:nvGrpSpPr>
          <p:cNvPr name="Group 6" id="6"/>
          <p:cNvGrpSpPr/>
          <p:nvPr/>
        </p:nvGrpSpPr>
        <p:grpSpPr>
          <a:xfrm rot="0">
            <a:off x="12398912" y="0"/>
            <a:ext cx="5889088" cy="756959"/>
            <a:chOff x="0" y="0"/>
            <a:chExt cx="1551036" cy="199364"/>
          </a:xfrm>
        </p:grpSpPr>
        <p:sp>
          <p:nvSpPr>
            <p:cNvPr name="Freeform 7" id="7"/>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8" id="8"/>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398912" y="9530041"/>
            <a:ext cx="5889088" cy="756959"/>
            <a:chOff x="0" y="0"/>
            <a:chExt cx="1551036" cy="199364"/>
          </a:xfrm>
        </p:grpSpPr>
        <p:sp>
          <p:nvSpPr>
            <p:cNvPr name="Freeform 10" id="10"/>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11" id="11"/>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27</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28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02612" y="4151632"/>
            <a:ext cx="11387435" cy="1983737"/>
            <a:chOff x="0" y="0"/>
            <a:chExt cx="15183246" cy="2644982"/>
          </a:xfrm>
        </p:grpSpPr>
        <p:sp>
          <p:nvSpPr>
            <p:cNvPr name="TextBox 4" id="4"/>
            <p:cNvSpPr txBox="true"/>
            <p:nvPr/>
          </p:nvSpPr>
          <p:spPr>
            <a:xfrm rot="0">
              <a:off x="0" y="-190500"/>
              <a:ext cx="15183246" cy="2290580"/>
            </a:xfrm>
            <a:prstGeom prst="rect">
              <a:avLst/>
            </a:prstGeom>
          </p:spPr>
          <p:txBody>
            <a:bodyPr anchor="t" rtlCol="false" tIns="0" lIns="0" bIns="0" rIns="0">
              <a:spAutoFit/>
            </a:bodyPr>
            <a:lstStyle/>
            <a:p>
              <a:pPr algn="l" marL="0" indent="0" lvl="0">
                <a:lnSpc>
                  <a:spcPts val="14510"/>
                </a:lnSpc>
                <a:spcBef>
                  <a:spcPct val="0"/>
                </a:spcBef>
              </a:pPr>
              <a:r>
                <a:rPr lang="en-US" b="true" sz="10364">
                  <a:solidFill>
                    <a:srgbClr val="051D40"/>
                  </a:solidFill>
                  <a:latin typeface="Montserrat Bold"/>
                  <a:ea typeface="Montserrat Bold"/>
                  <a:cs typeface="Montserrat Bold"/>
                  <a:sym typeface="Montserrat Bold"/>
                </a:rPr>
                <a:t>INTRODUCTION</a:t>
              </a:r>
            </a:p>
          </p:txBody>
        </p:sp>
        <p:sp>
          <p:nvSpPr>
            <p:cNvPr name="TextBox 5" id="5"/>
            <p:cNvSpPr txBox="true"/>
            <p:nvPr/>
          </p:nvSpPr>
          <p:spPr>
            <a:xfrm rot="0">
              <a:off x="35241" y="2217555"/>
              <a:ext cx="5426131" cy="427427"/>
            </a:xfrm>
            <a:prstGeom prst="rect">
              <a:avLst/>
            </a:prstGeom>
          </p:spPr>
          <p:txBody>
            <a:bodyPr anchor="t" rtlCol="false" tIns="0" lIns="0" bIns="0" rIns="0">
              <a:spAutoFit/>
            </a:bodyPr>
            <a:lstStyle/>
            <a:p>
              <a:pPr algn="l" marL="0" indent="0" lvl="1">
                <a:lnSpc>
                  <a:spcPts val="2674"/>
                </a:lnSpc>
                <a:spcBef>
                  <a:spcPct val="0"/>
                </a:spcBef>
              </a:pPr>
              <a:r>
                <a:rPr lang="en-US" sz="1910" spc="-38">
                  <a:solidFill>
                    <a:srgbClr val="145DA0"/>
                  </a:solidFill>
                  <a:latin typeface="Poppins"/>
                  <a:ea typeface="Poppins"/>
                  <a:cs typeface="Poppins"/>
                  <a:sym typeface="Poppins"/>
                </a:rPr>
                <a:t>About us</a:t>
              </a:r>
            </a:p>
          </p:txBody>
        </p:sp>
      </p:grpSp>
      <p:grpSp>
        <p:nvGrpSpPr>
          <p:cNvPr name="Group 6" id="6"/>
          <p:cNvGrpSpPr/>
          <p:nvPr/>
        </p:nvGrpSpPr>
        <p:grpSpPr>
          <a:xfrm rot="0">
            <a:off x="12398912" y="0"/>
            <a:ext cx="5889088" cy="756959"/>
            <a:chOff x="0" y="0"/>
            <a:chExt cx="1551036" cy="199364"/>
          </a:xfrm>
        </p:grpSpPr>
        <p:sp>
          <p:nvSpPr>
            <p:cNvPr name="Freeform 7" id="7"/>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8" id="8"/>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398912" y="9530041"/>
            <a:ext cx="5889088" cy="756959"/>
            <a:chOff x="0" y="0"/>
            <a:chExt cx="1551036" cy="199364"/>
          </a:xfrm>
        </p:grpSpPr>
        <p:sp>
          <p:nvSpPr>
            <p:cNvPr name="Freeform 10" id="10"/>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11" id="11"/>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8217" y="9258300"/>
            <a:ext cx="18476217" cy="1028700"/>
            <a:chOff x="0" y="0"/>
            <a:chExt cx="4866164" cy="270933"/>
          </a:xfrm>
        </p:grpSpPr>
        <p:sp>
          <p:nvSpPr>
            <p:cNvPr name="Freeform 3" id="3"/>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4" id="4"/>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324506">
            <a:off x="11669226" y="1028700"/>
            <a:ext cx="5030907" cy="7750317"/>
          </a:xfrm>
          <a:custGeom>
            <a:avLst/>
            <a:gdLst/>
            <a:ahLst/>
            <a:cxnLst/>
            <a:rect r="r" b="b" t="t" l="l"/>
            <a:pathLst>
              <a:path h="7750317" w="5030907">
                <a:moveTo>
                  <a:pt x="0" y="0"/>
                </a:moveTo>
                <a:lnTo>
                  <a:pt x="5030908" y="0"/>
                </a:lnTo>
                <a:lnTo>
                  <a:pt x="5030908" y="7750317"/>
                </a:lnTo>
                <a:lnTo>
                  <a:pt x="0" y="7750317"/>
                </a:lnTo>
                <a:lnTo>
                  <a:pt x="0" y="0"/>
                </a:lnTo>
                <a:close/>
              </a:path>
            </a:pathLst>
          </a:custGeom>
          <a:blipFill>
            <a:blip r:embed="rId2">
              <a:alphaModFix amt="31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384578" y="3288995"/>
            <a:ext cx="11518845" cy="3709010"/>
            <a:chOff x="0" y="0"/>
            <a:chExt cx="3033770" cy="976859"/>
          </a:xfrm>
        </p:grpSpPr>
        <p:sp>
          <p:nvSpPr>
            <p:cNvPr name="Freeform 7" id="7"/>
            <p:cNvSpPr/>
            <p:nvPr/>
          </p:nvSpPr>
          <p:spPr>
            <a:xfrm flipH="false" flipV="false" rot="0">
              <a:off x="0" y="0"/>
              <a:ext cx="3033770" cy="976859"/>
            </a:xfrm>
            <a:custGeom>
              <a:avLst/>
              <a:gdLst/>
              <a:ahLst/>
              <a:cxnLst/>
              <a:rect r="r" b="b" t="t" l="l"/>
              <a:pathLst>
                <a:path h="976859" w="3033770">
                  <a:moveTo>
                    <a:pt x="34278" y="0"/>
                  </a:moveTo>
                  <a:lnTo>
                    <a:pt x="2999492" y="0"/>
                  </a:lnTo>
                  <a:cubicBezTo>
                    <a:pt x="3008583" y="0"/>
                    <a:pt x="3017302" y="3611"/>
                    <a:pt x="3023730" y="10040"/>
                  </a:cubicBezTo>
                  <a:cubicBezTo>
                    <a:pt x="3030158" y="16468"/>
                    <a:pt x="3033770" y="25187"/>
                    <a:pt x="3033770" y="34278"/>
                  </a:cubicBezTo>
                  <a:lnTo>
                    <a:pt x="3033770" y="942581"/>
                  </a:lnTo>
                  <a:cubicBezTo>
                    <a:pt x="3033770" y="951672"/>
                    <a:pt x="3030158" y="960391"/>
                    <a:pt x="3023730" y="966819"/>
                  </a:cubicBezTo>
                  <a:cubicBezTo>
                    <a:pt x="3017302" y="973247"/>
                    <a:pt x="3008583" y="976859"/>
                    <a:pt x="2999492" y="976859"/>
                  </a:cubicBezTo>
                  <a:lnTo>
                    <a:pt x="34278" y="976859"/>
                  </a:lnTo>
                  <a:cubicBezTo>
                    <a:pt x="15347" y="976859"/>
                    <a:pt x="0" y="961512"/>
                    <a:pt x="0" y="942581"/>
                  </a:cubicBezTo>
                  <a:lnTo>
                    <a:pt x="0" y="34278"/>
                  </a:lnTo>
                  <a:cubicBezTo>
                    <a:pt x="0" y="25187"/>
                    <a:pt x="3611" y="16468"/>
                    <a:pt x="10040" y="10040"/>
                  </a:cubicBezTo>
                  <a:cubicBezTo>
                    <a:pt x="16468" y="3611"/>
                    <a:pt x="25187" y="0"/>
                    <a:pt x="34278" y="0"/>
                  </a:cubicBezTo>
                  <a:close/>
                </a:path>
              </a:pathLst>
            </a:custGeom>
            <a:solidFill>
              <a:srgbClr val="5B98BA"/>
            </a:solidFill>
          </p:spPr>
        </p:sp>
        <p:sp>
          <p:nvSpPr>
            <p:cNvPr name="TextBox 8" id="8"/>
            <p:cNvSpPr txBox="true"/>
            <p:nvPr/>
          </p:nvSpPr>
          <p:spPr>
            <a:xfrm>
              <a:off x="0" y="-47625"/>
              <a:ext cx="3033770" cy="1024484"/>
            </a:xfrm>
            <a:prstGeom prst="rect">
              <a:avLst/>
            </a:prstGeom>
          </p:spPr>
          <p:txBody>
            <a:bodyPr anchor="ctr" rtlCol="false" tIns="139700" lIns="139700" bIns="139700" rIns="139700"/>
            <a:lstStyle/>
            <a:p>
              <a:pPr algn="ctr">
                <a:lnSpc>
                  <a:spcPts val="4199"/>
                </a:lnSpc>
              </a:pPr>
              <a:r>
                <a:rPr lang="en-US" sz="2999">
                  <a:solidFill>
                    <a:srgbClr val="FDFDFD"/>
                  </a:solidFill>
                  <a:latin typeface="Montserrat"/>
                  <a:ea typeface="Montserrat"/>
                  <a:cs typeface="Montserrat"/>
                  <a:sym typeface="Montserrat"/>
                </a:rPr>
                <a:t>你是否有過面對繁雜的資料，例如簡章，規定，申請書等，不知該從何開始讀起，也不確定讀到的資訊是否是正確的?</a:t>
              </a:r>
            </a:p>
          </p:txBody>
        </p:sp>
      </p:grpSp>
      <p:sp>
        <p:nvSpPr>
          <p:cNvPr name="TextBox 9" id="9"/>
          <p:cNvSpPr txBox="true"/>
          <p:nvPr/>
        </p:nvSpPr>
        <p:spPr>
          <a:xfrm rot="0">
            <a:off x="1028700" y="904875"/>
            <a:ext cx="6068457" cy="1094740"/>
          </a:xfrm>
          <a:prstGeom prst="rect">
            <a:avLst/>
          </a:prstGeom>
        </p:spPr>
        <p:txBody>
          <a:bodyPr anchor="t" rtlCol="false" tIns="0" lIns="0" bIns="0" rIns="0">
            <a:spAutoFit/>
          </a:bodyPr>
          <a:lstStyle/>
          <a:p>
            <a:pPr algn="l" marL="0" indent="0" lvl="0">
              <a:lnSpc>
                <a:spcPts val="8959"/>
              </a:lnSpc>
              <a:spcBef>
                <a:spcPct val="0"/>
              </a:spcBef>
            </a:pPr>
            <a:r>
              <a:rPr lang="en-US" b="true" sz="6399">
                <a:solidFill>
                  <a:srgbClr val="000000"/>
                </a:solidFill>
                <a:latin typeface="Montserrat Bold"/>
                <a:ea typeface="Montserrat Bold"/>
                <a:cs typeface="Montserrat Bold"/>
                <a:sym typeface="Montserrat Bold"/>
              </a:rPr>
              <a:t>Introduction</a:t>
            </a:r>
          </a:p>
        </p:txBody>
      </p:sp>
      <p:sp>
        <p:nvSpPr>
          <p:cNvPr name="TextBox 10" id="10"/>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324506">
            <a:off x="11669226" y="1028700"/>
            <a:ext cx="5030907" cy="7750317"/>
          </a:xfrm>
          <a:custGeom>
            <a:avLst/>
            <a:gdLst/>
            <a:ahLst/>
            <a:cxnLst/>
            <a:rect r="r" b="b" t="t" l="l"/>
            <a:pathLst>
              <a:path h="7750317" w="5030907">
                <a:moveTo>
                  <a:pt x="0" y="0"/>
                </a:moveTo>
                <a:lnTo>
                  <a:pt x="5030908" y="0"/>
                </a:lnTo>
                <a:lnTo>
                  <a:pt x="5030908" y="7750317"/>
                </a:lnTo>
                <a:lnTo>
                  <a:pt x="0" y="7750317"/>
                </a:lnTo>
                <a:lnTo>
                  <a:pt x="0" y="0"/>
                </a:lnTo>
                <a:close/>
              </a:path>
            </a:pathLst>
          </a:custGeom>
          <a:blipFill>
            <a:blip r:embed="rId2">
              <a:alphaModFix amt="31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362962" y="808858"/>
            <a:ext cx="7896338" cy="5246370"/>
            <a:chOff x="0" y="0"/>
            <a:chExt cx="6365240" cy="4229100"/>
          </a:xfrm>
        </p:grpSpPr>
        <p:sp>
          <p:nvSpPr>
            <p:cNvPr name="Freeform 4" id="4"/>
            <p:cNvSpPr/>
            <p:nvPr/>
          </p:nvSpPr>
          <p:spPr>
            <a:xfrm flipH="false" flipV="false" rot="0">
              <a:off x="0" y="0"/>
              <a:ext cx="6365240" cy="4229100"/>
            </a:xfrm>
            <a:custGeom>
              <a:avLst/>
              <a:gdLst/>
              <a:ahLst/>
              <a:cxnLst/>
              <a:rect r="r" b="b" t="t" l="l"/>
              <a:pathLst>
                <a:path h="4229100" w="636524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blipFill>
              <a:blip r:embed="rId4"/>
              <a:stretch>
                <a:fillRect l="-7121" t="0" r="-78725" b="0"/>
              </a:stretch>
            </a:blipFill>
          </p:spPr>
        </p:sp>
      </p:grpSp>
      <p:grpSp>
        <p:nvGrpSpPr>
          <p:cNvPr name="Group 5" id="5"/>
          <p:cNvGrpSpPr/>
          <p:nvPr/>
        </p:nvGrpSpPr>
        <p:grpSpPr>
          <a:xfrm rot="0">
            <a:off x="434200" y="3135905"/>
            <a:ext cx="7896338" cy="5246370"/>
            <a:chOff x="0" y="0"/>
            <a:chExt cx="6365240" cy="4229100"/>
          </a:xfrm>
        </p:grpSpPr>
        <p:sp>
          <p:nvSpPr>
            <p:cNvPr name="Freeform 6" id="6"/>
            <p:cNvSpPr/>
            <p:nvPr/>
          </p:nvSpPr>
          <p:spPr>
            <a:xfrm flipH="false" flipV="false" rot="0">
              <a:off x="0" y="0"/>
              <a:ext cx="6365240" cy="4229100"/>
            </a:xfrm>
            <a:custGeom>
              <a:avLst/>
              <a:gdLst/>
              <a:ahLst/>
              <a:cxnLst/>
              <a:rect r="r" b="b" t="t" l="l"/>
              <a:pathLst>
                <a:path h="4229100" w="636524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blipFill>
              <a:blip r:embed="rId5"/>
              <a:stretch>
                <a:fillRect l="-24862" t="0" r="-24862" b="0"/>
              </a:stretch>
            </a:blipFill>
          </p:spPr>
        </p:sp>
      </p:grpSp>
      <p:grpSp>
        <p:nvGrpSpPr>
          <p:cNvPr name="Group 7" id="7"/>
          <p:cNvGrpSpPr/>
          <p:nvPr/>
        </p:nvGrpSpPr>
        <p:grpSpPr>
          <a:xfrm rot="0">
            <a:off x="5740455" y="5759090"/>
            <a:ext cx="11518845" cy="3709010"/>
            <a:chOff x="0" y="0"/>
            <a:chExt cx="3033770" cy="976859"/>
          </a:xfrm>
        </p:grpSpPr>
        <p:sp>
          <p:nvSpPr>
            <p:cNvPr name="Freeform 8" id="8"/>
            <p:cNvSpPr/>
            <p:nvPr/>
          </p:nvSpPr>
          <p:spPr>
            <a:xfrm flipH="false" flipV="false" rot="0">
              <a:off x="0" y="0"/>
              <a:ext cx="3033770" cy="976859"/>
            </a:xfrm>
            <a:custGeom>
              <a:avLst/>
              <a:gdLst/>
              <a:ahLst/>
              <a:cxnLst/>
              <a:rect r="r" b="b" t="t" l="l"/>
              <a:pathLst>
                <a:path h="976859" w="3033770">
                  <a:moveTo>
                    <a:pt x="34278" y="0"/>
                  </a:moveTo>
                  <a:lnTo>
                    <a:pt x="2999492" y="0"/>
                  </a:lnTo>
                  <a:cubicBezTo>
                    <a:pt x="3008583" y="0"/>
                    <a:pt x="3017302" y="3611"/>
                    <a:pt x="3023730" y="10040"/>
                  </a:cubicBezTo>
                  <a:cubicBezTo>
                    <a:pt x="3030158" y="16468"/>
                    <a:pt x="3033770" y="25187"/>
                    <a:pt x="3033770" y="34278"/>
                  </a:cubicBezTo>
                  <a:lnTo>
                    <a:pt x="3033770" y="942581"/>
                  </a:lnTo>
                  <a:cubicBezTo>
                    <a:pt x="3033770" y="951672"/>
                    <a:pt x="3030158" y="960391"/>
                    <a:pt x="3023730" y="966819"/>
                  </a:cubicBezTo>
                  <a:cubicBezTo>
                    <a:pt x="3017302" y="973247"/>
                    <a:pt x="3008583" y="976859"/>
                    <a:pt x="2999492" y="976859"/>
                  </a:cubicBezTo>
                  <a:lnTo>
                    <a:pt x="34278" y="976859"/>
                  </a:lnTo>
                  <a:cubicBezTo>
                    <a:pt x="15347" y="976859"/>
                    <a:pt x="0" y="961512"/>
                    <a:pt x="0" y="942581"/>
                  </a:cubicBezTo>
                  <a:lnTo>
                    <a:pt x="0" y="34278"/>
                  </a:lnTo>
                  <a:cubicBezTo>
                    <a:pt x="0" y="25187"/>
                    <a:pt x="3611" y="16468"/>
                    <a:pt x="10040" y="10040"/>
                  </a:cubicBezTo>
                  <a:cubicBezTo>
                    <a:pt x="16468" y="3611"/>
                    <a:pt x="25187" y="0"/>
                    <a:pt x="34278" y="0"/>
                  </a:cubicBezTo>
                  <a:close/>
                </a:path>
              </a:pathLst>
            </a:custGeom>
            <a:solidFill>
              <a:srgbClr val="5B98BA"/>
            </a:solidFill>
          </p:spPr>
        </p:sp>
        <p:sp>
          <p:nvSpPr>
            <p:cNvPr name="TextBox 9" id="9"/>
            <p:cNvSpPr txBox="true"/>
            <p:nvPr/>
          </p:nvSpPr>
          <p:spPr>
            <a:xfrm>
              <a:off x="0" y="-47625"/>
              <a:ext cx="3033770" cy="1024484"/>
            </a:xfrm>
            <a:prstGeom prst="rect">
              <a:avLst/>
            </a:prstGeom>
          </p:spPr>
          <p:txBody>
            <a:bodyPr anchor="ctr" rtlCol="false" tIns="139700" lIns="139700" bIns="139700" rIns="139700"/>
            <a:lstStyle/>
            <a:p>
              <a:pPr algn="ctr">
                <a:lnSpc>
                  <a:spcPts val="4199"/>
                </a:lnSpc>
              </a:pPr>
              <a:r>
                <a:rPr lang="en-US" sz="2999">
                  <a:solidFill>
                    <a:srgbClr val="FDFDFD"/>
                  </a:solidFill>
                  <a:latin typeface="Montserrat"/>
                  <a:ea typeface="Montserrat"/>
                  <a:cs typeface="Montserrat"/>
                  <a:sym typeface="Montserrat"/>
                </a:rPr>
                <a:t>日前，發生了大學生跳樓的憾事，原因是不清楚行政程序，無力繳納費用。行政準則，救濟方案，清寒抵免等資訊都是公開的，但如果有更便捷，完善的方式能查找資料，也許結局會有所不同</a:t>
              </a:r>
            </a:p>
          </p:txBody>
        </p:sp>
      </p:grpSp>
      <p:sp>
        <p:nvSpPr>
          <p:cNvPr name="TextBox 10" id="10"/>
          <p:cNvSpPr txBox="true"/>
          <p:nvPr/>
        </p:nvSpPr>
        <p:spPr>
          <a:xfrm rot="0">
            <a:off x="1028700" y="904875"/>
            <a:ext cx="6068457" cy="1094740"/>
          </a:xfrm>
          <a:prstGeom prst="rect">
            <a:avLst/>
          </a:prstGeom>
        </p:spPr>
        <p:txBody>
          <a:bodyPr anchor="t" rtlCol="false" tIns="0" lIns="0" bIns="0" rIns="0">
            <a:spAutoFit/>
          </a:bodyPr>
          <a:lstStyle/>
          <a:p>
            <a:pPr algn="l" marL="0" indent="0" lvl="0">
              <a:lnSpc>
                <a:spcPts val="8959"/>
              </a:lnSpc>
              <a:spcBef>
                <a:spcPct val="0"/>
              </a:spcBef>
            </a:pPr>
            <a:r>
              <a:rPr lang="en-US" b="true" sz="6399">
                <a:solidFill>
                  <a:srgbClr val="000000"/>
                </a:solidFill>
                <a:latin typeface="Montserrat Bold"/>
                <a:ea typeface="Montserrat Bold"/>
                <a:cs typeface="Montserrat Bold"/>
                <a:sym typeface="Montserrat Bold"/>
              </a:rPr>
              <a:t>Introduction</a:t>
            </a:r>
          </a:p>
        </p:txBody>
      </p:sp>
      <p:sp>
        <p:nvSpPr>
          <p:cNvPr name="TextBox 11" id="11"/>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2262249"/>
            <a:ext cx="7922504" cy="771523"/>
          </a:xfrm>
          <a:prstGeom prst="rect">
            <a:avLst/>
          </a:prstGeom>
        </p:spPr>
        <p:txBody>
          <a:bodyPr anchor="t" rtlCol="false" tIns="0" lIns="0" bIns="0" rIns="0">
            <a:spAutoFit/>
          </a:bodyPr>
          <a:lstStyle/>
          <a:p>
            <a:pPr algn="l" marL="0" indent="0" lvl="0">
              <a:lnSpc>
                <a:spcPts val="6300"/>
              </a:lnSpc>
              <a:spcBef>
                <a:spcPct val="0"/>
              </a:spcBef>
            </a:pPr>
            <a:r>
              <a:rPr lang="en-US" b="true" sz="4500">
                <a:solidFill>
                  <a:srgbClr val="051D40"/>
                </a:solidFill>
                <a:latin typeface="Montserrat Bold"/>
                <a:ea typeface="Montserrat Bold"/>
                <a:cs typeface="Montserrat Bold"/>
                <a:sym typeface="Montserrat Bold"/>
              </a:rPr>
              <a:t>痛點分析</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9966307" y="300249"/>
            <a:ext cx="8027935" cy="9598729"/>
            <a:chOff x="0" y="0"/>
            <a:chExt cx="8603361" cy="10286746"/>
          </a:xfrm>
        </p:grpSpPr>
        <p:sp>
          <p:nvSpPr>
            <p:cNvPr name="Freeform 10" id="10"/>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39731" t="0" r="-39731" b="0"/>
              </a:stretch>
            </a:blipFill>
          </p:spPr>
        </p:sp>
      </p:grpSp>
      <p:grpSp>
        <p:nvGrpSpPr>
          <p:cNvPr name="Group 11" id="11"/>
          <p:cNvGrpSpPr/>
          <p:nvPr/>
        </p:nvGrpSpPr>
        <p:grpSpPr>
          <a:xfrm rot="0">
            <a:off x="14700679" y="7074186"/>
            <a:ext cx="5946973" cy="594697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968384" y="3821120"/>
            <a:ext cx="12334565" cy="4640358"/>
            <a:chOff x="0" y="0"/>
            <a:chExt cx="16446087" cy="6187144"/>
          </a:xfrm>
        </p:grpSpPr>
        <p:sp>
          <p:nvSpPr>
            <p:cNvPr name="Freeform 15" id="15"/>
            <p:cNvSpPr/>
            <p:nvPr/>
          </p:nvSpPr>
          <p:spPr>
            <a:xfrm flipH="false" flipV="false" rot="0">
              <a:off x="0" y="5238667"/>
              <a:ext cx="16446087" cy="948477"/>
            </a:xfrm>
            <a:custGeom>
              <a:avLst/>
              <a:gdLst/>
              <a:ahLst/>
              <a:cxnLst/>
              <a:rect r="r" b="b" t="t" l="l"/>
              <a:pathLst>
                <a:path h="948477" w="16446087">
                  <a:moveTo>
                    <a:pt x="0" y="0"/>
                  </a:moveTo>
                  <a:lnTo>
                    <a:pt x="16446087" y="0"/>
                  </a:lnTo>
                  <a:lnTo>
                    <a:pt x="16446087" y="948477"/>
                  </a:lnTo>
                  <a:lnTo>
                    <a:pt x="0" y="948477"/>
                  </a:lnTo>
                  <a:lnTo>
                    <a:pt x="0" y="0"/>
                  </a:lnTo>
                  <a:close/>
                </a:path>
              </a:pathLst>
            </a:custGeom>
            <a:blipFill>
              <a:blip r:embed="rId3"/>
              <a:stretch>
                <a:fillRect l="0" t="-238365" r="0" b="-4088"/>
              </a:stretch>
            </a:blipFill>
          </p:spPr>
        </p:sp>
        <p:grpSp>
          <p:nvGrpSpPr>
            <p:cNvPr name="Group 16" id="16"/>
            <p:cNvGrpSpPr/>
            <p:nvPr/>
          </p:nvGrpSpPr>
          <p:grpSpPr>
            <a:xfrm rot="0">
              <a:off x="0" y="474452"/>
              <a:ext cx="16446087" cy="4764215"/>
              <a:chOff x="0" y="0"/>
              <a:chExt cx="2999100" cy="868800"/>
            </a:xfrm>
          </p:grpSpPr>
          <p:sp>
            <p:nvSpPr>
              <p:cNvPr name="Freeform 17" id="17"/>
              <p:cNvSpPr/>
              <p:nvPr/>
            </p:nvSpPr>
            <p:spPr>
              <a:xfrm flipH="false" flipV="false" rot="0">
                <a:off x="0" y="0"/>
                <a:ext cx="2999100" cy="868800"/>
              </a:xfrm>
              <a:custGeom>
                <a:avLst/>
                <a:gdLst/>
                <a:ahLst/>
                <a:cxnLst/>
                <a:rect r="r" b="b" t="t" l="l"/>
                <a:pathLst>
                  <a:path h="868800" w="29991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sp>
          <p:sp>
            <p:nvSpPr>
              <p:cNvPr name="TextBox 18" id="18"/>
              <p:cNvSpPr txBox="true"/>
              <p:nvPr/>
            </p:nvSpPr>
            <p:spPr>
              <a:xfrm>
                <a:off x="0" y="-38100"/>
                <a:ext cx="2999100" cy="9069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933658" y="0"/>
              <a:ext cx="4003733" cy="990117"/>
              <a:chOff x="0" y="0"/>
              <a:chExt cx="1013291" cy="250585"/>
            </a:xfrm>
          </p:grpSpPr>
          <p:sp>
            <p:nvSpPr>
              <p:cNvPr name="Freeform 20" id="20"/>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1" id="21"/>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資訊分散</a:t>
                </a:r>
              </a:p>
            </p:txBody>
          </p:sp>
        </p:grpSp>
        <p:grpSp>
          <p:nvGrpSpPr>
            <p:cNvPr name="Group 22" id="22"/>
            <p:cNvGrpSpPr/>
            <p:nvPr/>
          </p:nvGrpSpPr>
          <p:grpSpPr>
            <a:xfrm rot="0">
              <a:off x="6215048" y="0"/>
              <a:ext cx="4003733" cy="990117"/>
              <a:chOff x="0" y="0"/>
              <a:chExt cx="1013291" cy="250585"/>
            </a:xfrm>
          </p:grpSpPr>
          <p:sp>
            <p:nvSpPr>
              <p:cNvPr name="Freeform 23" id="23"/>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4" id="24"/>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文件紊亂</a:t>
                </a:r>
              </a:p>
            </p:txBody>
          </p:sp>
        </p:grpSp>
        <p:grpSp>
          <p:nvGrpSpPr>
            <p:cNvPr name="Group 25" id="25"/>
            <p:cNvGrpSpPr/>
            <p:nvPr/>
          </p:nvGrpSpPr>
          <p:grpSpPr>
            <a:xfrm rot="0">
              <a:off x="11496438" y="0"/>
              <a:ext cx="3856405" cy="990117"/>
              <a:chOff x="0" y="0"/>
              <a:chExt cx="976004" cy="250585"/>
            </a:xfrm>
          </p:grpSpPr>
          <p:sp>
            <p:nvSpPr>
              <p:cNvPr name="Freeform 26" id="26"/>
              <p:cNvSpPr/>
              <p:nvPr/>
            </p:nvSpPr>
            <p:spPr>
              <a:xfrm flipH="false" flipV="false" rot="0">
                <a:off x="0" y="0"/>
                <a:ext cx="976004" cy="250585"/>
              </a:xfrm>
              <a:custGeom>
                <a:avLst/>
                <a:gdLst/>
                <a:ahLst/>
                <a:cxnLst/>
                <a:rect r="r" b="b" t="t" l="l"/>
                <a:pathLst>
                  <a:path h="250585" w="976004">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7" id="27"/>
              <p:cNvSpPr txBox="true"/>
              <p:nvPr/>
            </p:nvSpPr>
            <p:spPr>
              <a:xfrm>
                <a:off x="0" y="-66675"/>
                <a:ext cx="976004"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缺乏指引</a:t>
                </a:r>
              </a:p>
            </p:txBody>
          </p:sp>
        </p:grpSp>
        <p:sp>
          <p:nvSpPr>
            <p:cNvPr name="TextBox 28" id="28"/>
            <p:cNvSpPr txBox="true"/>
            <p:nvPr/>
          </p:nvSpPr>
          <p:spPr>
            <a:xfrm rot="0">
              <a:off x="1013577" y="1208099"/>
              <a:ext cx="3843895" cy="3407622"/>
            </a:xfrm>
            <a:prstGeom prst="rect">
              <a:avLst/>
            </a:prstGeom>
          </p:spPr>
          <p:txBody>
            <a:bodyPr anchor="t" rtlCol="false" tIns="0" lIns="0" bIns="0" rIns="0">
              <a:spAutoFit/>
            </a:bodyPr>
            <a:lstStyle/>
            <a:p>
              <a:pPr algn="ctr" marL="0" indent="0" lvl="0">
                <a:lnSpc>
                  <a:spcPts val="2528"/>
                </a:lnSpc>
                <a:spcBef>
                  <a:spcPct val="0"/>
                </a:spcBef>
              </a:pPr>
              <a:r>
                <a:rPr lang="en-US" sz="1805" spc="-36">
                  <a:solidFill>
                    <a:srgbClr val="FDFDFD"/>
                  </a:solidFill>
                  <a:latin typeface="Poppins"/>
                  <a:ea typeface="Poppins"/>
                  <a:cs typeface="Poppins"/>
                  <a:sym typeface="Poppins"/>
                </a:rPr>
                <a:t>各系所、處室的公告辦法，法規文件等雖皆為公開，但都分散在各個網站，必須自行搜尋，篩檢資料，耗時且有遺漏的風險，有時候也不一定搜尋的到需要的資料，就算下載了也無法確定適用該年度。</a:t>
              </a:r>
            </a:p>
          </p:txBody>
        </p:sp>
        <p:sp>
          <p:nvSpPr>
            <p:cNvPr name="TextBox 29" id="29"/>
            <p:cNvSpPr txBox="true"/>
            <p:nvPr/>
          </p:nvSpPr>
          <p:spPr>
            <a:xfrm rot="0">
              <a:off x="6340436" y="1208099"/>
              <a:ext cx="3843895" cy="2981168"/>
            </a:xfrm>
            <a:prstGeom prst="rect">
              <a:avLst/>
            </a:prstGeom>
          </p:spPr>
          <p:txBody>
            <a:bodyPr anchor="t" rtlCol="false" tIns="0" lIns="0" bIns="0" rIns="0">
              <a:spAutoFit/>
            </a:bodyPr>
            <a:lstStyle/>
            <a:p>
              <a:pPr algn="ctr" marL="0" indent="0" lvl="0">
                <a:lnSpc>
                  <a:spcPts val="2528"/>
                </a:lnSpc>
                <a:spcBef>
                  <a:spcPct val="0"/>
                </a:spcBef>
              </a:pPr>
              <a:r>
                <a:rPr lang="en-US" sz="1805" spc="-36">
                  <a:solidFill>
                    <a:srgbClr val="FDFDFD"/>
                  </a:solidFill>
                  <a:latin typeface="Poppins"/>
                  <a:ea typeface="Poppins"/>
                  <a:cs typeface="Poppins"/>
                  <a:sym typeface="Poppins"/>
                </a:rPr>
                <a:t>各系所、處室的公告辦法，法規文件等有時會依照年度有所修改，找到的規章辦法必須要能確保是自己所需要的年度或是近期更新的資訊，往往無法明確確認，導致誤判或是延誤申請。</a:t>
              </a:r>
            </a:p>
          </p:txBody>
        </p:sp>
        <p:sp>
          <p:nvSpPr>
            <p:cNvPr name="TextBox 30" id="30"/>
            <p:cNvSpPr txBox="true"/>
            <p:nvPr/>
          </p:nvSpPr>
          <p:spPr>
            <a:xfrm rot="0">
              <a:off x="11670278" y="1208099"/>
              <a:ext cx="3843895" cy="3407622"/>
            </a:xfrm>
            <a:prstGeom prst="rect">
              <a:avLst/>
            </a:prstGeom>
          </p:spPr>
          <p:txBody>
            <a:bodyPr anchor="t" rtlCol="false" tIns="0" lIns="0" bIns="0" rIns="0">
              <a:spAutoFit/>
            </a:bodyPr>
            <a:lstStyle/>
            <a:p>
              <a:pPr algn="ctr" marL="0" indent="0" lvl="0">
                <a:lnSpc>
                  <a:spcPts val="2528"/>
                </a:lnSpc>
                <a:spcBef>
                  <a:spcPct val="0"/>
                </a:spcBef>
              </a:pPr>
              <a:r>
                <a:rPr lang="en-US" sz="1805" spc="-36">
                  <a:solidFill>
                    <a:srgbClr val="FDFDFD"/>
                  </a:solidFill>
                  <a:latin typeface="Poppins"/>
                  <a:ea typeface="Poppins"/>
                  <a:cs typeface="Poppins"/>
                  <a:sym typeface="Poppins"/>
                </a:rPr>
                <a:t>行政準則與規章辦法皆為公開，但資訊多為純條文或流程圖，未結合使用者場景。學生在一般情況下無法快速獲得一體化回應，也缺少驗證來源的機制，使決策信心不足，易走冤枉路並增加行政成本。</a:t>
              </a:r>
            </a:p>
          </p:txBody>
        </p:sp>
      </p:grpSp>
      <p:sp>
        <p:nvSpPr>
          <p:cNvPr name="TextBox 31" id="31"/>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FFFFFF"/>
                </a:solidFill>
                <a:latin typeface="Noto Sans T Chinese"/>
                <a:ea typeface="Noto Sans T Chinese"/>
                <a:cs typeface="Noto Sans T Chinese"/>
                <a:sym typeface="Noto Sans T Chinese"/>
              </a:rPr>
              <a:t>6</a:t>
            </a:r>
          </a:p>
        </p:txBody>
      </p:sp>
      <p:sp>
        <p:nvSpPr>
          <p:cNvPr name="TextBox 32" id="32"/>
          <p:cNvSpPr txBox="true"/>
          <p:nvPr/>
        </p:nvSpPr>
        <p:spPr>
          <a:xfrm rot="0">
            <a:off x="1028700" y="904875"/>
            <a:ext cx="6068457" cy="1094740"/>
          </a:xfrm>
          <a:prstGeom prst="rect">
            <a:avLst/>
          </a:prstGeom>
        </p:spPr>
        <p:txBody>
          <a:bodyPr anchor="t" rtlCol="false" tIns="0" lIns="0" bIns="0" rIns="0">
            <a:spAutoFit/>
          </a:bodyPr>
          <a:lstStyle/>
          <a:p>
            <a:pPr algn="l" marL="0" indent="0" lvl="0">
              <a:lnSpc>
                <a:spcPts val="8959"/>
              </a:lnSpc>
              <a:spcBef>
                <a:spcPct val="0"/>
              </a:spcBef>
            </a:pPr>
            <a:r>
              <a:rPr lang="en-US" b="true" sz="6399">
                <a:solidFill>
                  <a:srgbClr val="000000"/>
                </a:solidFill>
                <a:latin typeface="Montserrat Bold"/>
                <a:ea typeface="Montserrat Bold"/>
                <a:cs typeface="Montserrat Bold"/>
                <a:sym typeface="Montserrat Bold"/>
              </a:rPr>
              <a:t>Introduction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715498"/>
            <a:ext cx="9272789" cy="8229600"/>
          </a:xfrm>
          <a:custGeom>
            <a:avLst/>
            <a:gdLst/>
            <a:ahLst/>
            <a:cxnLst/>
            <a:rect r="r" b="b" t="t" l="l"/>
            <a:pathLst>
              <a:path h="8229600" w="9272789">
                <a:moveTo>
                  <a:pt x="0" y="0"/>
                </a:moveTo>
                <a:lnTo>
                  <a:pt x="9272789" y="0"/>
                </a:lnTo>
                <a:lnTo>
                  <a:pt x="9272789" y="8229600"/>
                </a:lnTo>
                <a:lnTo>
                  <a:pt x="0" y="8229600"/>
                </a:lnTo>
                <a:lnTo>
                  <a:pt x="0" y="0"/>
                </a:lnTo>
                <a:close/>
              </a:path>
            </a:pathLst>
          </a:custGeom>
          <a:blipFill>
            <a:blip r:embed="rId2">
              <a:alphaModFix amt="39000"/>
            </a:blip>
            <a:stretch>
              <a:fillRect l="0" t="0" r="0" b="0"/>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6" id="6"/>
          <p:cNvSpPr txBox="true"/>
          <p:nvPr/>
        </p:nvSpPr>
        <p:spPr>
          <a:xfrm rot="0">
            <a:off x="1028700" y="904875"/>
            <a:ext cx="6068457" cy="1094740"/>
          </a:xfrm>
          <a:prstGeom prst="rect">
            <a:avLst/>
          </a:prstGeom>
        </p:spPr>
        <p:txBody>
          <a:bodyPr anchor="t" rtlCol="false" tIns="0" lIns="0" bIns="0" rIns="0">
            <a:spAutoFit/>
          </a:bodyPr>
          <a:lstStyle/>
          <a:p>
            <a:pPr algn="l" marL="0" indent="0" lvl="0">
              <a:lnSpc>
                <a:spcPts val="8959"/>
              </a:lnSpc>
              <a:spcBef>
                <a:spcPct val="0"/>
              </a:spcBef>
            </a:pPr>
            <a:r>
              <a:rPr lang="en-US" b="true" sz="6399">
                <a:solidFill>
                  <a:srgbClr val="000000"/>
                </a:solidFill>
                <a:latin typeface="Montserrat Bold"/>
                <a:ea typeface="Montserrat Bold"/>
                <a:cs typeface="Montserrat Bold"/>
                <a:sym typeface="Montserrat Bold"/>
              </a:rPr>
              <a:t>Introduction</a:t>
            </a:r>
          </a:p>
        </p:txBody>
      </p:sp>
      <p:sp>
        <p:nvSpPr>
          <p:cNvPr name="TextBox 7" id="7"/>
          <p:cNvSpPr txBox="true"/>
          <p:nvPr/>
        </p:nvSpPr>
        <p:spPr>
          <a:xfrm rot="0">
            <a:off x="1028700" y="3427645"/>
            <a:ext cx="9050164" cy="2894839"/>
          </a:xfrm>
          <a:prstGeom prst="rect">
            <a:avLst/>
          </a:prstGeom>
        </p:spPr>
        <p:txBody>
          <a:bodyPr anchor="t" rtlCol="false" tIns="0" lIns="0" bIns="0" rIns="0">
            <a:spAutoFit/>
          </a:bodyPr>
          <a:lstStyle/>
          <a:p>
            <a:pPr algn="just">
              <a:lnSpc>
                <a:spcPts val="4610"/>
              </a:lnSpc>
            </a:pPr>
            <a:r>
              <a:rPr lang="en-US" sz="2899" spc="-57">
                <a:solidFill>
                  <a:srgbClr val="000000"/>
                </a:solidFill>
                <a:latin typeface="Poppins"/>
                <a:ea typeface="Poppins"/>
                <a:cs typeface="Poppins"/>
                <a:sym typeface="Poppins"/>
              </a:rPr>
              <a:t>我們想設計一個透過爬蟲技術，檢索並歸納資料，並提供介面問答的平台，透過RAG技術與Local LLM技術結合，建置並部署於伺服器上，使用者可針對入學需求或是關鍵字求得公開於校園各系所各處室的公開資料，簡單輕鬆就能掌握需要的資訊。</a:t>
            </a:r>
          </a:p>
        </p:txBody>
      </p:sp>
      <p:sp>
        <p:nvSpPr>
          <p:cNvPr name="TextBox 8" id="8"/>
          <p:cNvSpPr txBox="true"/>
          <p:nvPr/>
        </p:nvSpPr>
        <p:spPr>
          <a:xfrm rot="0">
            <a:off x="1028700" y="2259598"/>
            <a:ext cx="5440710" cy="712469"/>
          </a:xfrm>
          <a:prstGeom prst="rect">
            <a:avLst/>
          </a:prstGeom>
        </p:spPr>
        <p:txBody>
          <a:bodyPr anchor="t" rtlCol="false" tIns="0" lIns="0" bIns="0" rIns="0">
            <a:spAutoFit/>
          </a:bodyPr>
          <a:lstStyle/>
          <a:p>
            <a:pPr algn="ctr">
              <a:lnSpc>
                <a:spcPts val="5880"/>
              </a:lnSpc>
            </a:pPr>
            <a:r>
              <a:rPr lang="en-US" sz="4200" b="true">
                <a:solidFill>
                  <a:srgbClr val="000000"/>
                </a:solidFill>
                <a:latin typeface="Noto Sans T Chinese Bold"/>
                <a:ea typeface="Noto Sans T Chinese Bold"/>
                <a:cs typeface="Noto Sans T Chinese Bold"/>
                <a:sym typeface="Noto Sans T Chinese Bold"/>
              </a:rPr>
              <a:t>平台名稱：ChatNCHU</a:t>
            </a:r>
          </a:p>
        </p:txBody>
      </p:sp>
      <p:sp>
        <p:nvSpPr>
          <p:cNvPr name="TextBox 9" id="9"/>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02612" y="4151632"/>
            <a:ext cx="11560725" cy="1983737"/>
            <a:chOff x="0" y="0"/>
            <a:chExt cx="15414300" cy="2644982"/>
          </a:xfrm>
        </p:grpSpPr>
        <p:sp>
          <p:nvSpPr>
            <p:cNvPr name="TextBox 4" id="4"/>
            <p:cNvSpPr txBox="true"/>
            <p:nvPr/>
          </p:nvSpPr>
          <p:spPr>
            <a:xfrm rot="0">
              <a:off x="0" y="-190500"/>
              <a:ext cx="15414300" cy="2290580"/>
            </a:xfrm>
            <a:prstGeom prst="rect">
              <a:avLst/>
            </a:prstGeom>
          </p:spPr>
          <p:txBody>
            <a:bodyPr anchor="t" rtlCol="false" tIns="0" lIns="0" bIns="0" rIns="0">
              <a:spAutoFit/>
            </a:bodyPr>
            <a:lstStyle/>
            <a:p>
              <a:pPr algn="l" marL="0" indent="0" lvl="0">
                <a:lnSpc>
                  <a:spcPts val="14510"/>
                </a:lnSpc>
                <a:spcBef>
                  <a:spcPct val="0"/>
                </a:spcBef>
              </a:pPr>
              <a:r>
                <a:rPr lang="en-US" b="true" sz="10364">
                  <a:solidFill>
                    <a:srgbClr val="051D40"/>
                  </a:solidFill>
                  <a:latin typeface="Montserrat Bold"/>
                  <a:ea typeface="Montserrat Bold"/>
                  <a:cs typeface="Montserrat Bold"/>
                  <a:sym typeface="Montserrat Bold"/>
                </a:rPr>
                <a:t>RELATED WORK</a:t>
              </a:r>
            </a:p>
          </p:txBody>
        </p:sp>
        <p:sp>
          <p:nvSpPr>
            <p:cNvPr name="TextBox 5" id="5"/>
            <p:cNvSpPr txBox="true"/>
            <p:nvPr/>
          </p:nvSpPr>
          <p:spPr>
            <a:xfrm rot="0">
              <a:off x="35778" y="2217555"/>
              <a:ext cx="5508704" cy="427427"/>
            </a:xfrm>
            <a:prstGeom prst="rect">
              <a:avLst/>
            </a:prstGeom>
          </p:spPr>
          <p:txBody>
            <a:bodyPr anchor="t" rtlCol="false" tIns="0" lIns="0" bIns="0" rIns="0">
              <a:spAutoFit/>
            </a:bodyPr>
            <a:lstStyle/>
            <a:p>
              <a:pPr algn="l" marL="0" indent="0" lvl="1">
                <a:lnSpc>
                  <a:spcPts val="2674"/>
                </a:lnSpc>
                <a:spcBef>
                  <a:spcPct val="0"/>
                </a:spcBef>
              </a:pPr>
            </a:p>
          </p:txBody>
        </p:sp>
      </p:grpSp>
      <p:grpSp>
        <p:nvGrpSpPr>
          <p:cNvPr name="Group 6" id="6"/>
          <p:cNvGrpSpPr/>
          <p:nvPr/>
        </p:nvGrpSpPr>
        <p:grpSpPr>
          <a:xfrm rot="0">
            <a:off x="12398912" y="0"/>
            <a:ext cx="5889088" cy="756959"/>
            <a:chOff x="0" y="0"/>
            <a:chExt cx="1551036" cy="199364"/>
          </a:xfrm>
        </p:grpSpPr>
        <p:sp>
          <p:nvSpPr>
            <p:cNvPr name="Freeform 7" id="7"/>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8" id="8"/>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398912" y="9530041"/>
            <a:ext cx="5889088" cy="756959"/>
            <a:chOff x="0" y="0"/>
            <a:chExt cx="1551036" cy="199364"/>
          </a:xfrm>
        </p:grpSpPr>
        <p:sp>
          <p:nvSpPr>
            <p:cNvPr name="Freeform 10" id="10"/>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11" id="11"/>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0689" y="1561655"/>
            <a:ext cx="17026623" cy="8298841"/>
          </a:xfrm>
          <a:custGeom>
            <a:avLst/>
            <a:gdLst/>
            <a:ahLst/>
            <a:cxnLst/>
            <a:rect r="r" b="b" t="t" l="l"/>
            <a:pathLst>
              <a:path h="8298841" w="17026623">
                <a:moveTo>
                  <a:pt x="0" y="0"/>
                </a:moveTo>
                <a:lnTo>
                  <a:pt x="17026622" y="0"/>
                </a:lnTo>
                <a:lnTo>
                  <a:pt x="17026622" y="8298841"/>
                </a:lnTo>
                <a:lnTo>
                  <a:pt x="0" y="8298841"/>
                </a:lnTo>
                <a:lnTo>
                  <a:pt x="0" y="0"/>
                </a:lnTo>
                <a:close/>
              </a:path>
            </a:pathLst>
          </a:custGeom>
          <a:blipFill>
            <a:blip r:embed="rId2">
              <a:alphaModFix amt="38000"/>
            </a:blip>
            <a:stretch>
              <a:fillRect l="-39357" t="0" r="-39357" b="0"/>
            </a:stretch>
          </a:blipFill>
        </p:spPr>
      </p:sp>
      <p:grpSp>
        <p:nvGrpSpPr>
          <p:cNvPr name="Group 3" id="3"/>
          <p:cNvGrpSpPr/>
          <p:nvPr/>
        </p:nvGrpSpPr>
        <p:grpSpPr>
          <a:xfrm rot="0">
            <a:off x="1028700" y="4930757"/>
            <a:ext cx="8424821" cy="1424256"/>
            <a:chOff x="0" y="0"/>
            <a:chExt cx="11233095" cy="1899008"/>
          </a:xfrm>
        </p:grpSpPr>
        <p:sp>
          <p:nvSpPr>
            <p:cNvPr name="Freeform 4" id="4"/>
            <p:cNvSpPr/>
            <p:nvPr/>
          </p:nvSpPr>
          <p:spPr>
            <a:xfrm flipH="false" flipV="false" rot="0">
              <a:off x="112542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5" id="5"/>
            <p:cNvGrpSpPr/>
            <p:nvPr/>
          </p:nvGrpSpPr>
          <p:grpSpPr>
            <a:xfrm rot="0">
              <a:off x="0" y="732762"/>
              <a:ext cx="498143" cy="49814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7" id="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8" id="8"/>
            <p:cNvSpPr txBox="true"/>
            <p:nvPr/>
          </p:nvSpPr>
          <p:spPr>
            <a:xfrm rot="0">
              <a:off x="3184548" y="486050"/>
              <a:ext cx="8048546" cy="833755"/>
            </a:xfrm>
            <a:prstGeom prst="rect">
              <a:avLst/>
            </a:prstGeom>
          </p:spPr>
          <p:txBody>
            <a:bodyPr anchor="t" rtlCol="false" tIns="0" lIns="0" bIns="0" rIns="0">
              <a:spAutoFit/>
            </a:bodyPr>
            <a:lstStyle/>
            <a:p>
              <a:pPr algn="l" marL="0" indent="0" lvl="1">
                <a:lnSpc>
                  <a:spcPts val="5039"/>
                </a:lnSpc>
                <a:spcBef>
                  <a:spcPct val="0"/>
                </a:spcBef>
              </a:pPr>
              <a:r>
                <a:rPr lang="en-US" b="true" sz="3599" spc="-71">
                  <a:solidFill>
                    <a:srgbClr val="145DA0"/>
                  </a:solidFill>
                  <a:latin typeface="Poppins Bold"/>
                  <a:ea typeface="Poppins Bold"/>
                  <a:cs typeface="Poppins Bold"/>
                  <a:sym typeface="Poppins Bold"/>
                </a:rPr>
                <a:t>UI/UX、Frontend</a:t>
              </a:r>
            </a:p>
          </p:txBody>
        </p:sp>
        <p:sp>
          <p:nvSpPr>
            <p:cNvPr name="TextBox 9" id="9"/>
            <p:cNvSpPr txBox="true"/>
            <p:nvPr/>
          </p:nvSpPr>
          <p:spPr>
            <a:xfrm rot="0">
              <a:off x="1318831" y="389683"/>
              <a:ext cx="1512186" cy="104344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Montserrat"/>
                  <a:ea typeface="Montserrat"/>
                  <a:cs typeface="Montserrat"/>
                  <a:sym typeface="Montserrat"/>
                </a:rPr>
                <a:t>02</a:t>
              </a:r>
            </a:p>
          </p:txBody>
        </p:sp>
      </p:grpSp>
      <p:grpSp>
        <p:nvGrpSpPr>
          <p:cNvPr name="Group 10" id="10"/>
          <p:cNvGrpSpPr/>
          <p:nvPr/>
        </p:nvGrpSpPr>
        <p:grpSpPr>
          <a:xfrm rot="0">
            <a:off x="1028700" y="2904989"/>
            <a:ext cx="8424821" cy="1424256"/>
            <a:chOff x="0" y="0"/>
            <a:chExt cx="11233095" cy="1899008"/>
          </a:xfrm>
        </p:grpSpPr>
        <p:sp>
          <p:nvSpPr>
            <p:cNvPr name="Freeform 11" id="11"/>
            <p:cNvSpPr/>
            <p:nvPr/>
          </p:nvSpPr>
          <p:spPr>
            <a:xfrm flipH="false" flipV="false" rot="0">
              <a:off x="112542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12" id="12"/>
            <p:cNvGrpSpPr/>
            <p:nvPr/>
          </p:nvGrpSpPr>
          <p:grpSpPr>
            <a:xfrm rot="0">
              <a:off x="0" y="732762"/>
              <a:ext cx="498143" cy="49814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4" id="14"/>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15" id="15"/>
            <p:cNvSpPr txBox="true"/>
            <p:nvPr/>
          </p:nvSpPr>
          <p:spPr>
            <a:xfrm rot="0">
              <a:off x="3184548" y="486050"/>
              <a:ext cx="8048546" cy="833755"/>
            </a:xfrm>
            <a:prstGeom prst="rect">
              <a:avLst/>
            </a:prstGeom>
          </p:spPr>
          <p:txBody>
            <a:bodyPr anchor="t" rtlCol="false" tIns="0" lIns="0" bIns="0" rIns="0">
              <a:spAutoFit/>
            </a:bodyPr>
            <a:lstStyle/>
            <a:p>
              <a:pPr algn="l" marL="0" indent="0" lvl="1">
                <a:lnSpc>
                  <a:spcPts val="5039"/>
                </a:lnSpc>
                <a:spcBef>
                  <a:spcPct val="0"/>
                </a:spcBef>
              </a:pPr>
              <a:r>
                <a:rPr lang="en-US" b="true" sz="3599" spc="-71">
                  <a:solidFill>
                    <a:srgbClr val="145DA0"/>
                  </a:solidFill>
                  <a:latin typeface="Poppins Bold"/>
                  <a:ea typeface="Poppins Bold"/>
                  <a:cs typeface="Poppins Bold"/>
                  <a:sym typeface="Poppins Bold"/>
                </a:rPr>
                <a:t>Project Manager(PM)</a:t>
              </a:r>
            </a:p>
          </p:txBody>
        </p:sp>
        <p:sp>
          <p:nvSpPr>
            <p:cNvPr name="TextBox 16" id="16"/>
            <p:cNvSpPr txBox="true"/>
            <p:nvPr/>
          </p:nvSpPr>
          <p:spPr>
            <a:xfrm rot="0">
              <a:off x="1318831" y="389683"/>
              <a:ext cx="1512186" cy="104344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Montserrat"/>
                  <a:ea typeface="Montserrat"/>
                  <a:cs typeface="Montserrat"/>
                  <a:sym typeface="Montserrat"/>
                </a:rPr>
                <a:t>01</a:t>
              </a:r>
            </a:p>
          </p:txBody>
        </p:sp>
      </p:grpSp>
      <p:grpSp>
        <p:nvGrpSpPr>
          <p:cNvPr name="Group 17" id="17"/>
          <p:cNvGrpSpPr/>
          <p:nvPr/>
        </p:nvGrpSpPr>
        <p:grpSpPr>
          <a:xfrm rot="0">
            <a:off x="9453521" y="3617117"/>
            <a:ext cx="8424821" cy="1424256"/>
            <a:chOff x="0" y="0"/>
            <a:chExt cx="11233095" cy="1899008"/>
          </a:xfrm>
        </p:grpSpPr>
        <p:sp>
          <p:nvSpPr>
            <p:cNvPr name="Freeform 18" id="18"/>
            <p:cNvSpPr/>
            <p:nvPr/>
          </p:nvSpPr>
          <p:spPr>
            <a:xfrm flipH="false" flipV="false" rot="0">
              <a:off x="112542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19" id="19"/>
            <p:cNvGrpSpPr/>
            <p:nvPr/>
          </p:nvGrpSpPr>
          <p:grpSpPr>
            <a:xfrm rot="0">
              <a:off x="0" y="732762"/>
              <a:ext cx="498143" cy="49814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1" id="2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22" id="22"/>
            <p:cNvSpPr txBox="true"/>
            <p:nvPr/>
          </p:nvSpPr>
          <p:spPr>
            <a:xfrm rot="0">
              <a:off x="3184548" y="486050"/>
              <a:ext cx="8048546" cy="833755"/>
            </a:xfrm>
            <a:prstGeom prst="rect">
              <a:avLst/>
            </a:prstGeom>
          </p:spPr>
          <p:txBody>
            <a:bodyPr anchor="t" rtlCol="false" tIns="0" lIns="0" bIns="0" rIns="0">
              <a:spAutoFit/>
            </a:bodyPr>
            <a:lstStyle/>
            <a:p>
              <a:pPr algn="l" marL="0" indent="0" lvl="1">
                <a:lnSpc>
                  <a:spcPts val="5039"/>
                </a:lnSpc>
                <a:spcBef>
                  <a:spcPct val="0"/>
                </a:spcBef>
              </a:pPr>
              <a:r>
                <a:rPr lang="en-US" b="true" sz="3599" spc="-71">
                  <a:solidFill>
                    <a:srgbClr val="145DA0"/>
                  </a:solidFill>
                  <a:latin typeface="Poppins Bold"/>
                  <a:ea typeface="Poppins Bold"/>
                  <a:cs typeface="Poppins Bold"/>
                  <a:sym typeface="Poppins Bold"/>
                </a:rPr>
                <a:t>Data Engineer</a:t>
              </a:r>
            </a:p>
          </p:txBody>
        </p:sp>
        <p:sp>
          <p:nvSpPr>
            <p:cNvPr name="TextBox 23" id="23"/>
            <p:cNvSpPr txBox="true"/>
            <p:nvPr/>
          </p:nvSpPr>
          <p:spPr>
            <a:xfrm rot="0">
              <a:off x="1318831" y="389683"/>
              <a:ext cx="1512186" cy="104344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Montserrat"/>
                  <a:ea typeface="Montserrat"/>
                  <a:cs typeface="Montserrat"/>
                  <a:sym typeface="Montserrat"/>
                </a:rPr>
                <a:t>04</a:t>
              </a:r>
            </a:p>
          </p:txBody>
        </p:sp>
      </p:grpSp>
      <p:grpSp>
        <p:nvGrpSpPr>
          <p:cNvPr name="Group 24" id="24"/>
          <p:cNvGrpSpPr/>
          <p:nvPr/>
        </p:nvGrpSpPr>
        <p:grpSpPr>
          <a:xfrm rot="0">
            <a:off x="1028700" y="6956526"/>
            <a:ext cx="8424821" cy="1424256"/>
            <a:chOff x="0" y="0"/>
            <a:chExt cx="11233095" cy="1899008"/>
          </a:xfrm>
        </p:grpSpPr>
        <p:sp>
          <p:nvSpPr>
            <p:cNvPr name="Freeform 25" id="25"/>
            <p:cNvSpPr/>
            <p:nvPr/>
          </p:nvSpPr>
          <p:spPr>
            <a:xfrm flipH="false" flipV="false" rot="0">
              <a:off x="112542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26" id="26"/>
            <p:cNvGrpSpPr/>
            <p:nvPr/>
          </p:nvGrpSpPr>
          <p:grpSpPr>
            <a:xfrm rot="0">
              <a:off x="0" y="732762"/>
              <a:ext cx="498143" cy="49814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8" id="28"/>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29" id="29"/>
            <p:cNvSpPr txBox="true"/>
            <p:nvPr/>
          </p:nvSpPr>
          <p:spPr>
            <a:xfrm rot="0">
              <a:off x="3184548" y="486050"/>
              <a:ext cx="8048546" cy="833755"/>
            </a:xfrm>
            <a:prstGeom prst="rect">
              <a:avLst/>
            </a:prstGeom>
          </p:spPr>
          <p:txBody>
            <a:bodyPr anchor="t" rtlCol="false" tIns="0" lIns="0" bIns="0" rIns="0">
              <a:spAutoFit/>
            </a:bodyPr>
            <a:lstStyle/>
            <a:p>
              <a:pPr algn="l" marL="0" indent="0" lvl="1">
                <a:lnSpc>
                  <a:spcPts val="5039"/>
                </a:lnSpc>
                <a:spcBef>
                  <a:spcPct val="0"/>
                </a:spcBef>
              </a:pPr>
              <a:r>
                <a:rPr lang="en-US" b="true" sz="3599" spc="-71">
                  <a:solidFill>
                    <a:srgbClr val="145DA0"/>
                  </a:solidFill>
                  <a:latin typeface="Poppins Bold"/>
                  <a:ea typeface="Poppins Bold"/>
                  <a:cs typeface="Poppins Bold"/>
                  <a:sym typeface="Poppins Bold"/>
                </a:rPr>
                <a:t>DB、Backend</a:t>
              </a:r>
            </a:p>
          </p:txBody>
        </p:sp>
        <p:sp>
          <p:nvSpPr>
            <p:cNvPr name="TextBox 30" id="30"/>
            <p:cNvSpPr txBox="true"/>
            <p:nvPr/>
          </p:nvSpPr>
          <p:spPr>
            <a:xfrm rot="0">
              <a:off x="1318831" y="389683"/>
              <a:ext cx="1512186" cy="104344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Montserrat"/>
                  <a:ea typeface="Montserrat"/>
                  <a:cs typeface="Montserrat"/>
                  <a:sym typeface="Montserrat"/>
                </a:rPr>
                <a:t>03</a:t>
              </a:r>
            </a:p>
          </p:txBody>
        </p:sp>
      </p:grpSp>
      <p:grpSp>
        <p:nvGrpSpPr>
          <p:cNvPr name="Group 31" id="31"/>
          <p:cNvGrpSpPr/>
          <p:nvPr/>
        </p:nvGrpSpPr>
        <p:grpSpPr>
          <a:xfrm rot="0">
            <a:off x="9453521" y="5641447"/>
            <a:ext cx="8424821" cy="1424256"/>
            <a:chOff x="0" y="0"/>
            <a:chExt cx="11233095" cy="1899008"/>
          </a:xfrm>
        </p:grpSpPr>
        <p:sp>
          <p:nvSpPr>
            <p:cNvPr name="Freeform 32" id="32"/>
            <p:cNvSpPr/>
            <p:nvPr/>
          </p:nvSpPr>
          <p:spPr>
            <a:xfrm flipH="false" flipV="false" rot="0">
              <a:off x="112542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33" id="33"/>
            <p:cNvGrpSpPr/>
            <p:nvPr/>
          </p:nvGrpSpPr>
          <p:grpSpPr>
            <a:xfrm rot="0">
              <a:off x="0" y="732762"/>
              <a:ext cx="498143" cy="498143"/>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5" id="3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36" id="36"/>
            <p:cNvSpPr txBox="true"/>
            <p:nvPr/>
          </p:nvSpPr>
          <p:spPr>
            <a:xfrm rot="0">
              <a:off x="3184548" y="486050"/>
              <a:ext cx="8048546" cy="833755"/>
            </a:xfrm>
            <a:prstGeom prst="rect">
              <a:avLst/>
            </a:prstGeom>
          </p:spPr>
          <p:txBody>
            <a:bodyPr anchor="t" rtlCol="false" tIns="0" lIns="0" bIns="0" rIns="0">
              <a:spAutoFit/>
            </a:bodyPr>
            <a:lstStyle/>
            <a:p>
              <a:pPr algn="l" marL="0" indent="0" lvl="1">
                <a:lnSpc>
                  <a:spcPts val="5039"/>
                </a:lnSpc>
                <a:spcBef>
                  <a:spcPct val="0"/>
                </a:spcBef>
              </a:pPr>
              <a:r>
                <a:rPr lang="en-US" b="true" sz="3599" spc="-71">
                  <a:solidFill>
                    <a:srgbClr val="145DA0"/>
                  </a:solidFill>
                  <a:latin typeface="Poppins Bold"/>
                  <a:ea typeface="Poppins Bold"/>
                  <a:cs typeface="Poppins Bold"/>
                  <a:sym typeface="Poppins Bold"/>
                </a:rPr>
                <a:t>LLM Engineer</a:t>
              </a:r>
            </a:p>
          </p:txBody>
        </p:sp>
        <p:sp>
          <p:nvSpPr>
            <p:cNvPr name="TextBox 37" id="37"/>
            <p:cNvSpPr txBox="true"/>
            <p:nvPr/>
          </p:nvSpPr>
          <p:spPr>
            <a:xfrm rot="0">
              <a:off x="1318831" y="389683"/>
              <a:ext cx="1512186" cy="104344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Montserrat"/>
                  <a:ea typeface="Montserrat"/>
                  <a:cs typeface="Montserrat"/>
                  <a:sym typeface="Montserrat"/>
                </a:rPr>
                <a:t>05</a:t>
              </a:r>
            </a:p>
          </p:txBody>
        </p:sp>
      </p:grpSp>
      <p:grpSp>
        <p:nvGrpSpPr>
          <p:cNvPr name="Group 38" id="38"/>
          <p:cNvGrpSpPr/>
          <p:nvPr/>
        </p:nvGrpSpPr>
        <p:grpSpPr>
          <a:xfrm rot="0">
            <a:off x="9453521" y="7668654"/>
            <a:ext cx="8424821" cy="1424256"/>
            <a:chOff x="0" y="0"/>
            <a:chExt cx="11233095" cy="1899008"/>
          </a:xfrm>
        </p:grpSpPr>
        <p:sp>
          <p:nvSpPr>
            <p:cNvPr name="Freeform 39" id="39"/>
            <p:cNvSpPr/>
            <p:nvPr/>
          </p:nvSpPr>
          <p:spPr>
            <a:xfrm flipH="false" flipV="false" rot="0">
              <a:off x="112542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0" id="40"/>
            <p:cNvGrpSpPr/>
            <p:nvPr/>
          </p:nvGrpSpPr>
          <p:grpSpPr>
            <a:xfrm rot="0">
              <a:off x="0" y="732762"/>
              <a:ext cx="498143" cy="498143"/>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42" id="4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43" id="43"/>
            <p:cNvSpPr txBox="true"/>
            <p:nvPr/>
          </p:nvSpPr>
          <p:spPr>
            <a:xfrm rot="0">
              <a:off x="3184548" y="486050"/>
              <a:ext cx="8048546" cy="833755"/>
            </a:xfrm>
            <a:prstGeom prst="rect">
              <a:avLst/>
            </a:prstGeom>
          </p:spPr>
          <p:txBody>
            <a:bodyPr anchor="t" rtlCol="false" tIns="0" lIns="0" bIns="0" rIns="0">
              <a:spAutoFit/>
            </a:bodyPr>
            <a:lstStyle/>
            <a:p>
              <a:pPr algn="l" marL="0" indent="0" lvl="1">
                <a:lnSpc>
                  <a:spcPts val="5039"/>
                </a:lnSpc>
                <a:spcBef>
                  <a:spcPct val="0"/>
                </a:spcBef>
              </a:pPr>
              <a:r>
                <a:rPr lang="en-US" b="true" sz="3599" spc="-71">
                  <a:solidFill>
                    <a:srgbClr val="145DA0"/>
                  </a:solidFill>
                  <a:latin typeface="Poppins Bold"/>
                  <a:ea typeface="Poppins Bold"/>
                  <a:cs typeface="Poppins Bold"/>
                  <a:sym typeface="Poppins Bold"/>
                </a:rPr>
                <a:t>DevOps</a:t>
              </a:r>
            </a:p>
          </p:txBody>
        </p:sp>
        <p:sp>
          <p:nvSpPr>
            <p:cNvPr name="TextBox 44" id="44"/>
            <p:cNvSpPr txBox="true"/>
            <p:nvPr/>
          </p:nvSpPr>
          <p:spPr>
            <a:xfrm rot="0">
              <a:off x="1318831" y="389683"/>
              <a:ext cx="1512186" cy="104344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Montserrat"/>
                  <a:ea typeface="Montserrat"/>
                  <a:cs typeface="Montserrat"/>
                  <a:sym typeface="Montserrat"/>
                </a:rPr>
                <a:t>06</a:t>
              </a:r>
            </a:p>
          </p:txBody>
        </p:sp>
      </p:grpSp>
      <p:sp>
        <p:nvSpPr>
          <p:cNvPr name="TextBox 45" id="45"/>
          <p:cNvSpPr txBox="true"/>
          <p:nvPr/>
        </p:nvSpPr>
        <p:spPr>
          <a:xfrm rot="0">
            <a:off x="1028700" y="904875"/>
            <a:ext cx="6068457" cy="1094740"/>
          </a:xfrm>
          <a:prstGeom prst="rect">
            <a:avLst/>
          </a:prstGeom>
        </p:spPr>
        <p:txBody>
          <a:bodyPr anchor="t" rtlCol="false" tIns="0" lIns="0" bIns="0" rIns="0">
            <a:spAutoFit/>
          </a:bodyPr>
          <a:lstStyle/>
          <a:p>
            <a:pPr algn="l" marL="0" indent="0" lvl="0">
              <a:lnSpc>
                <a:spcPts val="8959"/>
              </a:lnSpc>
              <a:spcBef>
                <a:spcPct val="0"/>
              </a:spcBef>
            </a:pPr>
            <a:r>
              <a:rPr lang="en-US" b="true" sz="6399">
                <a:solidFill>
                  <a:srgbClr val="000000"/>
                </a:solidFill>
                <a:latin typeface="Montserrat Bold"/>
                <a:ea typeface="Montserrat Bold"/>
                <a:cs typeface="Montserrat Bold"/>
                <a:sym typeface="Montserrat Bold"/>
              </a:rPr>
              <a:t>Rela</a:t>
            </a:r>
            <a:r>
              <a:rPr lang="en-US" b="true" sz="6399">
                <a:solidFill>
                  <a:srgbClr val="000000"/>
                </a:solidFill>
                <a:latin typeface="Montserrat Bold"/>
                <a:ea typeface="Montserrat Bold"/>
                <a:cs typeface="Montserrat Bold"/>
                <a:sym typeface="Montserrat Bold"/>
              </a:rPr>
              <a:t>ted Work</a:t>
            </a:r>
          </a:p>
        </p:txBody>
      </p:sp>
      <p:grpSp>
        <p:nvGrpSpPr>
          <p:cNvPr name="Group 46" id="46"/>
          <p:cNvGrpSpPr/>
          <p:nvPr/>
        </p:nvGrpSpPr>
        <p:grpSpPr>
          <a:xfrm rot="0">
            <a:off x="-188217" y="9433993"/>
            <a:ext cx="18476217" cy="853007"/>
            <a:chOff x="0" y="0"/>
            <a:chExt cx="4866164" cy="224660"/>
          </a:xfrm>
        </p:grpSpPr>
        <p:sp>
          <p:nvSpPr>
            <p:cNvPr name="Freeform 47" id="47"/>
            <p:cNvSpPr/>
            <p:nvPr/>
          </p:nvSpPr>
          <p:spPr>
            <a:xfrm flipH="false" flipV="false" rot="0">
              <a:off x="0" y="0"/>
              <a:ext cx="4866164" cy="224660"/>
            </a:xfrm>
            <a:custGeom>
              <a:avLst/>
              <a:gdLst/>
              <a:ahLst/>
              <a:cxnLst/>
              <a:rect r="r" b="b" t="t" l="l"/>
              <a:pathLst>
                <a:path h="224660" w="4866164">
                  <a:moveTo>
                    <a:pt x="0" y="0"/>
                  </a:moveTo>
                  <a:lnTo>
                    <a:pt x="4866164" y="0"/>
                  </a:lnTo>
                  <a:lnTo>
                    <a:pt x="4866164" y="224660"/>
                  </a:lnTo>
                  <a:lnTo>
                    <a:pt x="0" y="224660"/>
                  </a:lnTo>
                  <a:close/>
                </a:path>
              </a:pathLst>
            </a:custGeom>
            <a:solidFill>
              <a:srgbClr val="5B98BA"/>
            </a:solidFill>
            <a:ln cap="sq">
              <a:noFill/>
              <a:prstDash val="solid"/>
              <a:miter/>
            </a:ln>
          </p:spPr>
        </p:sp>
        <p:sp>
          <p:nvSpPr>
            <p:cNvPr name="TextBox 48" id="48"/>
            <p:cNvSpPr txBox="true"/>
            <p:nvPr/>
          </p:nvSpPr>
          <p:spPr>
            <a:xfrm>
              <a:off x="0" y="-38100"/>
              <a:ext cx="4866164" cy="2627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49" id="49"/>
          <p:cNvSpPr txBox="true"/>
          <p:nvPr/>
        </p:nvSpPr>
        <p:spPr>
          <a:xfrm rot="0">
            <a:off x="17259300" y="9333865"/>
            <a:ext cx="152400" cy="200025"/>
          </a:xfrm>
          <a:prstGeom prst="rect">
            <a:avLst/>
          </a:prstGeom>
        </p:spPr>
        <p:txBody>
          <a:bodyPr anchor="t" rtlCol="false" tIns="0" lIns="0" bIns="0" rIns="0" wrap="none">
            <a:spAutoFit/>
          </a:bodyPr>
          <a:lstStyle/>
          <a:p>
            <a:pPr algn="ctr">
              <a:lnSpc>
                <a:spcPts val="3639"/>
              </a:lnSpc>
              <a:spcBef>
                <a:spcPct val="0"/>
              </a:spcBef>
            </a:pPr>
            <a:r>
              <a:rPr lang="en-US" sz="2599">
                <a:solidFill>
                  <a:srgbClr val="000000"/>
                </a:solidFill>
                <a:latin typeface="Noto Sans T Chinese"/>
                <a:ea typeface="Noto Sans T Chinese"/>
                <a:cs typeface="Noto Sans T Chinese"/>
                <a:sym typeface="Noto Sans T Chinese"/>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DAG19KcgISE</dc:identifier>
  <dcterms:modified xsi:type="dcterms:W3CDTF">2011-08-01T06:04:30Z</dcterms:modified>
  <cp:revision>1</cp:revision>
  <dc:title>AIoT Project</dc:title>
</cp:coreProperties>
</file>